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1" r:id="rId5"/>
    <p:sldId id="274" r:id="rId6"/>
    <p:sldId id="257" r:id="rId7"/>
    <p:sldId id="275" r:id="rId8"/>
    <p:sldId id="258" r:id="rId9"/>
    <p:sldId id="265" r:id="rId10"/>
    <p:sldId id="266" r:id="rId11"/>
    <p:sldId id="267" r:id="rId12"/>
    <p:sldId id="262" r:id="rId13"/>
    <p:sldId id="259" r:id="rId14"/>
    <p:sldId id="263" r:id="rId15"/>
    <p:sldId id="273"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3142"/>
    <a:srgbClr val="00668A"/>
    <a:srgbClr val="009BD2"/>
    <a:srgbClr val="00B0EE"/>
    <a:srgbClr val="007CA8"/>
    <a:srgbClr val="00B0F0"/>
    <a:srgbClr val="5B9BD5"/>
    <a:srgbClr val="8AC422"/>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p:cNvSpPr/>
          <p:nvPr userDrawn="1"/>
        </p:nvSpPr>
        <p:spPr>
          <a:xfrm>
            <a:off x="228600" y="4887774"/>
            <a:ext cx="5080000" cy="1754326"/>
          </a:xfrm>
          <a:prstGeom prst="rect">
            <a:avLst/>
          </a:prstGeom>
        </p:spPr>
        <p:txBody>
          <a:bodyPr wrap="square" anchor="b">
            <a:spAutoFit/>
          </a:bodyPr>
          <a:lstStyle/>
          <a:p>
            <a:pPr lvl="0"/>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2" name="Title 1"/>
          <p:cNvSpPr>
            <a:spLocks noGrp="1"/>
          </p:cNvSpPr>
          <p:nvPr>
            <p:ph type="ctrTitle"/>
          </p:nvPr>
        </p:nvSpPr>
        <p:spPr>
          <a:xfrm>
            <a:off x="2768600" y="1041400"/>
            <a:ext cx="9144000" cy="2387600"/>
          </a:xfrm>
        </p:spPr>
        <p:txBody>
          <a:bodyPr anchor="b"/>
          <a:lstStyle>
            <a:lvl1pPr algn="r">
              <a:defRPr sz="4800" b="1">
                <a:solidFill>
                  <a:schemeClr val="bg1"/>
                </a:solidFill>
              </a:defRPr>
            </a:lvl1pPr>
          </a:lstStyle>
          <a:p>
            <a:r>
              <a:rPr lang="en-US" smtClean="0"/>
              <a:t>Click to edit Master title style</a:t>
            </a:r>
            <a:endParaRPr lang="en-IN"/>
          </a:p>
        </p:txBody>
      </p:sp>
      <p:sp>
        <p:nvSpPr>
          <p:cNvPr id="3" name="Subtitle 2"/>
          <p:cNvSpPr>
            <a:spLocks noGrp="1"/>
          </p:cNvSpPr>
          <p:nvPr>
            <p:ph type="subTitle" idx="1"/>
          </p:nvPr>
        </p:nvSpPr>
        <p:spPr>
          <a:xfrm>
            <a:off x="2768600" y="3487738"/>
            <a:ext cx="9144000" cy="1655762"/>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IN" dirty="0"/>
          </a:p>
        </p:txBody>
      </p:sp>
    </p:spTree>
    <p:extLst>
      <p:ext uri="{BB962C8B-B14F-4D97-AF65-F5344CB8AC3E}">
        <p14:creationId xmlns:p14="http://schemas.microsoft.com/office/powerpoint/2010/main" val="21641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Slide Number Placeholder 5"/>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36853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916942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Slide Number Placeholder 6"/>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261520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963D55B-CB26-4FDB-ADC9-31094734DEF1}" type="datetimeFigureOut">
              <a:rPr lang="en-IN" smtClean="0"/>
              <a:t>27-07-2016</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17582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166776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328612"/>
            <a:ext cx="11353800" cy="511175"/>
          </a:xfrm>
          <a:prstGeom prst="rect">
            <a:avLst/>
          </a:prstGeom>
        </p:spPr>
        <p:txBody>
          <a:bodyPr vert="horz" lIns="91440" tIns="45720" rIns="91440" bIns="45720" rtlCol="0" anchor="ctr">
            <a:noAutofit/>
          </a:bodyPr>
          <a:lstStyle/>
          <a:p>
            <a:r>
              <a:rPr lang="en-US" smtClean="0"/>
              <a:t>Click to edit Master title style</a:t>
            </a:r>
            <a:endParaRPr lang="en-IN"/>
          </a:p>
        </p:txBody>
      </p:sp>
      <p:sp>
        <p:nvSpPr>
          <p:cNvPr id="3" name="Text Placeholder 2"/>
          <p:cNvSpPr>
            <a:spLocks noGrp="1"/>
          </p:cNvSpPr>
          <p:nvPr>
            <p:ph type="body" idx="1"/>
          </p:nvPr>
        </p:nvSpPr>
        <p:spPr>
          <a:xfrm>
            <a:off x="406400" y="1162843"/>
            <a:ext cx="1135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Slide Number Placeholder 5"/>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D33F6-B0F3-4B0E-A1C8-FF0ECF6A55EE}" type="slidenum">
              <a:rPr lang="en-IN" smtClean="0"/>
              <a:t>‹#›</a:t>
            </a:fld>
            <a:endParaRPr lang="en-IN"/>
          </a:p>
        </p:txBody>
      </p:sp>
      <p:pic>
        <p:nvPicPr>
          <p:cNvPr id="7" name="Picture 6"/>
          <p:cNvPicPr>
            <a:picLocks noChangeAspect="1"/>
          </p:cNvPicPr>
          <p:nvPr userDrawn="1"/>
        </p:nvPicPr>
        <p:blipFill rotWithShape="1">
          <a:blip r:embed="rId8" cstate="email">
            <a:extLst>
              <a:ext uri="{28A0092B-C50C-407E-A947-70E740481C1C}">
                <a14:useLocalDpi xmlns:a14="http://schemas.microsoft.com/office/drawing/2010/main" val="0"/>
              </a:ext>
            </a:extLst>
          </a:blip>
          <a:srcRect/>
          <a:stretch/>
        </p:blipFill>
        <p:spPr>
          <a:xfrm flipH="1">
            <a:off x="0" y="6311900"/>
            <a:ext cx="12192000" cy="232833"/>
          </a:xfrm>
          <a:prstGeom prst="rect">
            <a:avLst/>
          </a:prstGeom>
        </p:spPr>
      </p:pic>
      <p:sp>
        <p:nvSpPr>
          <p:cNvPr id="8" name="Rectangle 7"/>
          <p:cNvSpPr/>
          <p:nvPr userDrawn="1"/>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Tree>
    <p:extLst>
      <p:ext uri="{BB962C8B-B14F-4D97-AF65-F5344CB8AC3E}">
        <p14:creationId xmlns:p14="http://schemas.microsoft.com/office/powerpoint/2010/main" val="1924625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l" defTabSz="914400" rtl="0" eaLnBrk="1" latinLnBrk="0" hangingPunct="1">
        <a:lnSpc>
          <a:spcPct val="90000"/>
        </a:lnSpc>
        <a:spcBef>
          <a:spcPct val="0"/>
        </a:spcBef>
        <a:buNone/>
        <a:defRPr sz="28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Campaign Overview</a:t>
            </a:r>
            <a:endParaRPr lang="en-IN" dirty="0"/>
          </a:p>
        </p:txBody>
      </p:sp>
    </p:spTree>
    <p:extLst>
      <p:ext uri="{BB962C8B-B14F-4D97-AF65-F5344CB8AC3E}">
        <p14:creationId xmlns:p14="http://schemas.microsoft.com/office/powerpoint/2010/main" val="93151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r="6445" b="191"/>
          <a:stretch/>
        </p:blipFill>
        <p:spPr>
          <a:xfrm>
            <a:off x="-1074" y="-1"/>
            <a:ext cx="12197368" cy="6858001"/>
          </a:xfrm>
          <a:prstGeom prst="rect">
            <a:avLst/>
          </a:prstGeom>
        </p:spPr>
      </p:pic>
      <p:grpSp>
        <p:nvGrpSpPr>
          <p:cNvPr id="13" name="Group 12"/>
          <p:cNvGrpSpPr/>
          <p:nvPr/>
        </p:nvGrpSpPr>
        <p:grpSpPr>
          <a:xfrm>
            <a:off x="4160951" y="313460"/>
            <a:ext cx="2129358" cy="2016000"/>
            <a:chOff x="312533" y="824249"/>
            <a:chExt cx="2129358" cy="2016000"/>
          </a:xfrm>
        </p:grpSpPr>
        <p:sp>
          <p:nvSpPr>
            <p:cNvPr id="6" name="Oval 5"/>
            <p:cNvSpPr/>
            <p:nvPr/>
          </p:nvSpPr>
          <p:spPr>
            <a:xfrm>
              <a:off x="369212" y="824249"/>
              <a:ext cx="2016000" cy="2016000"/>
            </a:xfrm>
            <a:prstGeom prst="ellips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12533" y="1355195"/>
              <a:ext cx="2129358" cy="954107"/>
            </a:xfrm>
            <a:prstGeom prst="rect">
              <a:avLst/>
            </a:prstGeom>
            <a:noFill/>
          </p:spPr>
          <p:txBody>
            <a:bodyPr wrap="square" rtlCol="0">
              <a:spAutoFit/>
            </a:bodyPr>
            <a:lstStyle/>
            <a:p>
              <a:pPr algn="ctr"/>
              <a:r>
                <a:rPr lang="en-IN" sz="2800" dirty="0" smtClean="0">
                  <a:solidFill>
                    <a:schemeClr val="bg1"/>
                  </a:solidFill>
                </a:rPr>
                <a:t>Campaign Design</a:t>
              </a:r>
              <a:endParaRPr lang="en-IN" sz="2800" dirty="0">
                <a:solidFill>
                  <a:schemeClr val="bg1"/>
                </a:solidFill>
              </a:endParaRPr>
            </a:p>
          </p:txBody>
        </p:sp>
      </p:grpSp>
      <p:grpSp>
        <p:nvGrpSpPr>
          <p:cNvPr id="9" name="Group 8"/>
          <p:cNvGrpSpPr/>
          <p:nvPr/>
        </p:nvGrpSpPr>
        <p:grpSpPr>
          <a:xfrm>
            <a:off x="4085158" y="2484411"/>
            <a:ext cx="2448000" cy="2448000"/>
            <a:chOff x="3232606" y="3596793"/>
            <a:chExt cx="2448000" cy="2448000"/>
          </a:xfrm>
        </p:grpSpPr>
        <p:sp>
          <p:nvSpPr>
            <p:cNvPr id="10" name="Oval 9"/>
            <p:cNvSpPr/>
            <p:nvPr/>
          </p:nvSpPr>
          <p:spPr>
            <a:xfrm>
              <a:off x="3232606" y="3596793"/>
              <a:ext cx="2448000" cy="2448000"/>
            </a:xfrm>
            <a:prstGeom prst="ellipse">
              <a:avLst/>
            </a:prstGeom>
            <a:solidFill>
              <a:srgbClr val="8AC4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3391927" y="4343739"/>
              <a:ext cx="2129358" cy="954107"/>
            </a:xfrm>
            <a:prstGeom prst="rect">
              <a:avLst/>
            </a:prstGeom>
            <a:noFill/>
          </p:spPr>
          <p:txBody>
            <a:bodyPr wrap="square" rtlCol="0">
              <a:spAutoFit/>
            </a:bodyPr>
            <a:lstStyle/>
            <a:p>
              <a:pPr algn="ctr"/>
              <a:r>
                <a:rPr lang="en-IN" sz="2800" dirty="0" smtClean="0">
                  <a:solidFill>
                    <a:schemeClr val="bg1"/>
                  </a:solidFill>
                </a:rPr>
                <a:t>Relevant Offers</a:t>
              </a:r>
              <a:endParaRPr lang="en-IN" sz="2800" dirty="0">
                <a:solidFill>
                  <a:schemeClr val="bg1"/>
                </a:solidFill>
              </a:endParaRPr>
            </a:p>
          </p:txBody>
        </p:sp>
      </p:grpSp>
      <p:grpSp>
        <p:nvGrpSpPr>
          <p:cNvPr id="17" name="Group 16"/>
          <p:cNvGrpSpPr/>
          <p:nvPr/>
        </p:nvGrpSpPr>
        <p:grpSpPr>
          <a:xfrm>
            <a:off x="6227777" y="3935362"/>
            <a:ext cx="2304000" cy="2304000"/>
            <a:chOff x="6095998" y="1598422"/>
            <a:chExt cx="2304000" cy="2304000"/>
          </a:xfrm>
        </p:grpSpPr>
        <p:sp>
          <p:nvSpPr>
            <p:cNvPr id="11" name="Oval 10"/>
            <p:cNvSpPr/>
            <p:nvPr/>
          </p:nvSpPr>
          <p:spPr>
            <a:xfrm>
              <a:off x="6095998" y="1598422"/>
              <a:ext cx="2304000" cy="2304000"/>
            </a:xfrm>
            <a:prstGeom prst="ellipse">
              <a:avLst/>
            </a:prstGeom>
            <a:solidFill>
              <a:srgbClr val="203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6291736" y="2201369"/>
              <a:ext cx="1912523" cy="954107"/>
            </a:xfrm>
            <a:prstGeom prst="rect">
              <a:avLst/>
            </a:prstGeom>
            <a:noFill/>
          </p:spPr>
          <p:txBody>
            <a:bodyPr wrap="square" rtlCol="0">
              <a:spAutoFit/>
            </a:bodyPr>
            <a:lstStyle/>
            <a:p>
              <a:pPr algn="ctr"/>
              <a:r>
                <a:rPr lang="en-IN" sz="2800" dirty="0" smtClean="0">
                  <a:solidFill>
                    <a:schemeClr val="bg1"/>
                  </a:solidFill>
                </a:rPr>
                <a:t>Target Group</a:t>
              </a:r>
              <a:endParaRPr lang="en-IN" sz="2800" dirty="0">
                <a:solidFill>
                  <a:schemeClr val="bg1"/>
                </a:solidFill>
              </a:endParaRPr>
            </a:p>
          </p:txBody>
        </p:sp>
      </p:grpSp>
      <p:sp>
        <p:nvSpPr>
          <p:cNvPr id="21" name="Oval 20"/>
          <p:cNvSpPr/>
          <p:nvPr/>
        </p:nvSpPr>
        <p:spPr>
          <a:xfrm>
            <a:off x="6503831" y="313460"/>
            <a:ext cx="3528000" cy="3528000"/>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803359" y="1200032"/>
            <a:ext cx="3090930" cy="2031325"/>
          </a:xfrm>
          <a:prstGeom prst="rect">
            <a:avLst/>
          </a:prstGeom>
          <a:noFill/>
        </p:spPr>
        <p:txBody>
          <a:bodyPr wrap="square" rtlCol="0">
            <a:spAutoFit/>
          </a:bodyPr>
          <a:lstStyle/>
          <a:p>
            <a:r>
              <a:rPr lang="en-IN" dirty="0" smtClean="0">
                <a:solidFill>
                  <a:schemeClr val="bg1"/>
                </a:solidFill>
              </a:rPr>
              <a:t>Defining the Target Group based on historical behaviour and/or profiling is important to ensure the campaign is sent to the right number of targets and the right group of customers</a:t>
            </a:r>
            <a:endParaRPr lang="en-IN" dirty="0">
              <a:solidFill>
                <a:schemeClr val="bg1"/>
              </a:solidFill>
            </a:endParaRPr>
          </a:p>
        </p:txBody>
      </p:sp>
      <p:sp>
        <p:nvSpPr>
          <p:cNvPr id="16" name="Title 1"/>
          <p:cNvSpPr>
            <a:spLocks noGrp="1"/>
          </p:cNvSpPr>
          <p:nvPr>
            <p:ph type="title"/>
          </p:nvPr>
        </p:nvSpPr>
        <p:spPr>
          <a:xfrm>
            <a:off x="303369" y="132158"/>
            <a:ext cx="11353800" cy="511175"/>
          </a:xfrm>
        </p:spPr>
        <p:txBody>
          <a:bodyPr/>
          <a:lstStyle/>
          <a:p>
            <a:r>
              <a:rPr lang="en-IN" dirty="0" smtClean="0"/>
              <a:t>BTL Campaigns</a:t>
            </a:r>
            <a:endParaRPr lang="en-IN" dirty="0"/>
          </a:p>
        </p:txBody>
      </p:sp>
    </p:spTree>
    <p:extLst>
      <p:ext uri="{BB962C8B-B14F-4D97-AF65-F5344CB8AC3E}">
        <p14:creationId xmlns:p14="http://schemas.microsoft.com/office/powerpoint/2010/main" val="40462674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r="6445" b="191"/>
          <a:stretch/>
        </p:blipFill>
        <p:spPr>
          <a:xfrm>
            <a:off x="-1074" y="-1"/>
            <a:ext cx="12197368" cy="6858001"/>
          </a:xfrm>
          <a:prstGeom prst="rect">
            <a:avLst/>
          </a:prstGeom>
        </p:spPr>
      </p:pic>
      <p:grpSp>
        <p:nvGrpSpPr>
          <p:cNvPr id="13" name="Group 12"/>
          <p:cNvGrpSpPr/>
          <p:nvPr/>
        </p:nvGrpSpPr>
        <p:grpSpPr>
          <a:xfrm>
            <a:off x="4160951" y="313460"/>
            <a:ext cx="2129358" cy="2016000"/>
            <a:chOff x="312533" y="824249"/>
            <a:chExt cx="2129358" cy="2016000"/>
          </a:xfrm>
        </p:grpSpPr>
        <p:sp>
          <p:nvSpPr>
            <p:cNvPr id="6" name="Oval 5"/>
            <p:cNvSpPr/>
            <p:nvPr/>
          </p:nvSpPr>
          <p:spPr>
            <a:xfrm>
              <a:off x="369212" y="824249"/>
              <a:ext cx="2016000" cy="2016000"/>
            </a:xfrm>
            <a:prstGeom prst="ellips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12533" y="1355195"/>
              <a:ext cx="2129358" cy="954107"/>
            </a:xfrm>
            <a:prstGeom prst="rect">
              <a:avLst/>
            </a:prstGeom>
            <a:noFill/>
          </p:spPr>
          <p:txBody>
            <a:bodyPr wrap="square" rtlCol="0">
              <a:spAutoFit/>
            </a:bodyPr>
            <a:lstStyle/>
            <a:p>
              <a:pPr algn="ctr"/>
              <a:r>
                <a:rPr lang="en-IN" sz="2800" dirty="0" smtClean="0">
                  <a:solidFill>
                    <a:schemeClr val="bg1"/>
                  </a:solidFill>
                </a:rPr>
                <a:t>Campaign Design</a:t>
              </a:r>
              <a:endParaRPr lang="en-IN" sz="2800" dirty="0">
                <a:solidFill>
                  <a:schemeClr val="bg1"/>
                </a:solidFill>
              </a:endParaRPr>
            </a:p>
          </p:txBody>
        </p:sp>
      </p:grpSp>
      <p:grpSp>
        <p:nvGrpSpPr>
          <p:cNvPr id="9" name="Group 8"/>
          <p:cNvGrpSpPr/>
          <p:nvPr/>
        </p:nvGrpSpPr>
        <p:grpSpPr>
          <a:xfrm>
            <a:off x="4085158" y="2484411"/>
            <a:ext cx="2448000" cy="2448000"/>
            <a:chOff x="3232606" y="3596793"/>
            <a:chExt cx="2448000" cy="2448000"/>
          </a:xfrm>
        </p:grpSpPr>
        <p:sp>
          <p:nvSpPr>
            <p:cNvPr id="10" name="Oval 9"/>
            <p:cNvSpPr/>
            <p:nvPr/>
          </p:nvSpPr>
          <p:spPr>
            <a:xfrm>
              <a:off x="3232606" y="3596793"/>
              <a:ext cx="2448000" cy="2448000"/>
            </a:xfrm>
            <a:prstGeom prst="ellipse">
              <a:avLst/>
            </a:prstGeom>
            <a:solidFill>
              <a:srgbClr val="8AC4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3391927" y="4343739"/>
              <a:ext cx="2129358" cy="954107"/>
            </a:xfrm>
            <a:prstGeom prst="rect">
              <a:avLst/>
            </a:prstGeom>
            <a:noFill/>
          </p:spPr>
          <p:txBody>
            <a:bodyPr wrap="square" rtlCol="0">
              <a:spAutoFit/>
            </a:bodyPr>
            <a:lstStyle/>
            <a:p>
              <a:pPr algn="ctr"/>
              <a:r>
                <a:rPr lang="en-IN" sz="2800" dirty="0" smtClean="0">
                  <a:solidFill>
                    <a:schemeClr val="bg1"/>
                  </a:solidFill>
                </a:rPr>
                <a:t>Relevant Offers</a:t>
              </a:r>
              <a:endParaRPr lang="en-IN" sz="2800" dirty="0">
                <a:solidFill>
                  <a:schemeClr val="bg1"/>
                </a:solidFill>
              </a:endParaRPr>
            </a:p>
          </p:txBody>
        </p:sp>
      </p:grpSp>
      <p:grpSp>
        <p:nvGrpSpPr>
          <p:cNvPr id="17" name="Group 16"/>
          <p:cNvGrpSpPr/>
          <p:nvPr/>
        </p:nvGrpSpPr>
        <p:grpSpPr>
          <a:xfrm>
            <a:off x="6227777" y="3935362"/>
            <a:ext cx="2304000" cy="2304000"/>
            <a:chOff x="6095998" y="1598422"/>
            <a:chExt cx="2304000" cy="2304000"/>
          </a:xfrm>
        </p:grpSpPr>
        <p:sp>
          <p:nvSpPr>
            <p:cNvPr id="11" name="Oval 10"/>
            <p:cNvSpPr/>
            <p:nvPr/>
          </p:nvSpPr>
          <p:spPr>
            <a:xfrm>
              <a:off x="6095998" y="1598422"/>
              <a:ext cx="2304000" cy="2304000"/>
            </a:xfrm>
            <a:prstGeom prst="ellipse">
              <a:avLst/>
            </a:prstGeom>
            <a:solidFill>
              <a:srgbClr val="20386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6291736" y="2201369"/>
              <a:ext cx="1912523" cy="954107"/>
            </a:xfrm>
            <a:prstGeom prst="rect">
              <a:avLst/>
            </a:prstGeom>
            <a:noFill/>
          </p:spPr>
          <p:txBody>
            <a:bodyPr wrap="square" rtlCol="0">
              <a:spAutoFit/>
            </a:bodyPr>
            <a:lstStyle/>
            <a:p>
              <a:pPr algn="ctr"/>
              <a:r>
                <a:rPr lang="en-IN" sz="2800" dirty="0" smtClean="0">
                  <a:solidFill>
                    <a:schemeClr val="bg1"/>
                  </a:solidFill>
                </a:rPr>
                <a:t>Target Group</a:t>
              </a:r>
              <a:endParaRPr lang="en-IN" sz="2800" dirty="0">
                <a:solidFill>
                  <a:schemeClr val="bg1"/>
                </a:solidFill>
              </a:endParaRPr>
            </a:p>
          </p:txBody>
        </p:sp>
      </p:grpSp>
      <p:grpSp>
        <p:nvGrpSpPr>
          <p:cNvPr id="18" name="Group 17"/>
          <p:cNvGrpSpPr/>
          <p:nvPr/>
        </p:nvGrpSpPr>
        <p:grpSpPr>
          <a:xfrm>
            <a:off x="8871515" y="3487657"/>
            <a:ext cx="2736000" cy="2736000"/>
            <a:chOff x="8959390" y="3146034"/>
            <a:chExt cx="2736000" cy="2736000"/>
          </a:xfrm>
        </p:grpSpPr>
        <p:sp>
          <p:nvSpPr>
            <p:cNvPr id="12" name="Oval 11"/>
            <p:cNvSpPr/>
            <p:nvPr/>
          </p:nvSpPr>
          <p:spPr>
            <a:xfrm>
              <a:off x="8959390" y="3146034"/>
              <a:ext cx="2736000" cy="2736000"/>
            </a:xfrm>
            <a:prstGeom prst="ellipse">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9262711" y="4036980"/>
              <a:ext cx="2129358" cy="954107"/>
            </a:xfrm>
            <a:prstGeom prst="rect">
              <a:avLst/>
            </a:prstGeom>
            <a:noFill/>
          </p:spPr>
          <p:txBody>
            <a:bodyPr wrap="square" rtlCol="0">
              <a:spAutoFit/>
            </a:bodyPr>
            <a:lstStyle/>
            <a:p>
              <a:pPr algn="ctr"/>
              <a:r>
                <a:rPr lang="en-IN" sz="2800" dirty="0" smtClean="0">
                  <a:solidFill>
                    <a:schemeClr val="bg1"/>
                  </a:solidFill>
                </a:rPr>
                <a:t>Customer</a:t>
              </a:r>
            </a:p>
            <a:p>
              <a:pPr algn="ctr"/>
              <a:r>
                <a:rPr lang="en-IN" sz="2800" dirty="0" smtClean="0">
                  <a:solidFill>
                    <a:schemeClr val="bg1"/>
                  </a:solidFill>
                </a:rPr>
                <a:t>Impact</a:t>
              </a:r>
              <a:endParaRPr lang="en-IN" sz="2800" dirty="0">
                <a:solidFill>
                  <a:schemeClr val="bg1"/>
                </a:solidFill>
              </a:endParaRPr>
            </a:p>
          </p:txBody>
        </p:sp>
      </p:grpSp>
      <p:sp>
        <p:nvSpPr>
          <p:cNvPr id="21" name="Oval 20"/>
          <p:cNvSpPr/>
          <p:nvPr/>
        </p:nvSpPr>
        <p:spPr>
          <a:xfrm>
            <a:off x="6503831" y="313460"/>
            <a:ext cx="3528000" cy="3528000"/>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861368" y="808432"/>
            <a:ext cx="2958827" cy="2585323"/>
          </a:xfrm>
          <a:prstGeom prst="rect">
            <a:avLst/>
          </a:prstGeom>
          <a:noFill/>
        </p:spPr>
        <p:txBody>
          <a:bodyPr wrap="square" rtlCol="0">
            <a:spAutoFit/>
          </a:bodyPr>
          <a:lstStyle/>
          <a:p>
            <a:r>
              <a:rPr lang="en-IN" dirty="0" smtClean="0">
                <a:solidFill>
                  <a:schemeClr val="bg1"/>
                </a:solidFill>
              </a:rPr>
              <a:t>A successful campaign must have effective positive customer impact, which in turn would lead to business impact. Being relevant to customers with the right offers and communicating using the right message is crucial for customer impact</a:t>
            </a:r>
            <a:endParaRPr lang="en-IN" dirty="0">
              <a:solidFill>
                <a:schemeClr val="bg1"/>
              </a:solidFill>
            </a:endParaRPr>
          </a:p>
        </p:txBody>
      </p:sp>
      <p:sp>
        <p:nvSpPr>
          <p:cNvPr id="22" name="Title 1"/>
          <p:cNvSpPr>
            <a:spLocks noGrp="1"/>
          </p:cNvSpPr>
          <p:nvPr>
            <p:ph type="title"/>
          </p:nvPr>
        </p:nvSpPr>
        <p:spPr>
          <a:xfrm>
            <a:off x="303369" y="132158"/>
            <a:ext cx="11353800" cy="511175"/>
          </a:xfrm>
        </p:spPr>
        <p:txBody>
          <a:bodyPr/>
          <a:lstStyle/>
          <a:p>
            <a:r>
              <a:rPr lang="en-IN" dirty="0" smtClean="0"/>
              <a:t>BTL Campaigns</a:t>
            </a:r>
            <a:endParaRPr lang="en-IN" dirty="0"/>
          </a:p>
        </p:txBody>
      </p:sp>
    </p:spTree>
    <p:extLst>
      <p:ext uri="{BB962C8B-B14F-4D97-AF65-F5344CB8AC3E}">
        <p14:creationId xmlns:p14="http://schemas.microsoft.com/office/powerpoint/2010/main" val="3954717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s3.amazonaws.com/uploads.knightlab.com/storymapjs/687004ccaac832bc1ca68020b33e0e77/countries-with-more-men-than-women/_images/India.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06400" y="328612"/>
            <a:ext cx="11353800" cy="511175"/>
          </a:xfrm>
        </p:spPr>
        <p:txBody>
          <a:bodyPr/>
          <a:lstStyle/>
          <a:p>
            <a:r>
              <a:rPr lang="en-IN" dirty="0" smtClean="0">
                <a:solidFill>
                  <a:schemeClr val="bg1"/>
                </a:solidFill>
              </a:rPr>
              <a:t>Exercise 2</a:t>
            </a:r>
            <a:endParaRPr lang="en-IN" dirty="0">
              <a:solidFill>
                <a:schemeClr val="bg1"/>
              </a:solidFill>
            </a:endParaRPr>
          </a:p>
        </p:txBody>
      </p:sp>
    </p:spTree>
    <p:extLst>
      <p:ext uri="{BB962C8B-B14F-4D97-AF65-F5344CB8AC3E}">
        <p14:creationId xmlns:p14="http://schemas.microsoft.com/office/powerpoint/2010/main" val="1169045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s3.amazonaws.com/uploads.knightlab.com/storymapjs/687004ccaac832bc1ca68020b33e0e77/countries-with-more-men-than-women/_images/India.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12192000" cy="6858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descr="https://s3.amazonaws.com/uploads.knightlab.com/storymapjs/687004ccaac832bc1ca68020b33e0e77/countries-with-more-men-than-women/_images/Indi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275786" y="864475"/>
            <a:ext cx="2292439" cy="2490018"/>
          </a:xfrm>
          <a:prstGeom prst="ellipse">
            <a:avLst/>
          </a:prstGeom>
          <a:ln w="38100" cap="rnd">
            <a:solidFill>
              <a:srgbClr val="00B0F0"/>
            </a:solidFill>
          </a:ln>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79572" y="3375060"/>
            <a:ext cx="3361386" cy="2585323"/>
          </a:xfrm>
          <a:prstGeom prst="rect">
            <a:avLst/>
          </a:prstGeom>
          <a:noFill/>
        </p:spPr>
        <p:txBody>
          <a:bodyPr wrap="square" rtlCol="0">
            <a:spAutoFit/>
          </a:bodyPr>
          <a:lstStyle/>
          <a:p>
            <a:r>
              <a:rPr lang="en-IN" dirty="0" smtClean="0">
                <a:solidFill>
                  <a:schemeClr val="bg1"/>
                </a:solidFill>
              </a:rPr>
              <a:t>Mrs. Sharma is a working mother of two young daughters. One of them has just started working, and other is still pursuing her studies.</a:t>
            </a:r>
          </a:p>
          <a:p>
            <a:r>
              <a:rPr lang="en-IN" dirty="0" smtClean="0">
                <a:solidFill>
                  <a:schemeClr val="bg1"/>
                </a:solidFill>
              </a:rPr>
              <a:t>The younger daughter is very updated with newest trends and influences her mother’s decisions on buying ‘technical’ items.</a:t>
            </a:r>
          </a:p>
        </p:txBody>
      </p:sp>
      <p:sp>
        <p:nvSpPr>
          <p:cNvPr id="5" name="Title 2"/>
          <p:cNvSpPr>
            <a:spLocks noGrp="1"/>
          </p:cNvSpPr>
          <p:nvPr>
            <p:ph type="title"/>
          </p:nvPr>
        </p:nvSpPr>
        <p:spPr>
          <a:xfrm>
            <a:off x="406400" y="328612"/>
            <a:ext cx="11353800" cy="511175"/>
          </a:xfrm>
        </p:spPr>
        <p:txBody>
          <a:bodyPr/>
          <a:lstStyle/>
          <a:p>
            <a:r>
              <a:rPr lang="en-IN" dirty="0" smtClean="0">
                <a:solidFill>
                  <a:schemeClr val="bg1"/>
                </a:solidFill>
              </a:rPr>
              <a:t>Exercise 2</a:t>
            </a:r>
            <a:endParaRPr lang="en-IN" dirty="0">
              <a:solidFill>
                <a:schemeClr val="bg1"/>
              </a:solidFill>
            </a:endParaRPr>
          </a:p>
        </p:txBody>
      </p:sp>
    </p:spTree>
    <p:extLst>
      <p:ext uri="{BB962C8B-B14F-4D97-AF65-F5344CB8AC3E}">
        <p14:creationId xmlns:p14="http://schemas.microsoft.com/office/powerpoint/2010/main" val="35233265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s3.amazonaws.com/uploads.knightlab.com/storymapjs/687004ccaac832bc1ca68020b33e0e77/countries-with-more-men-than-women/_images/India.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12192000" cy="6858000"/>
          </a:xfrm>
          <a:prstGeom prst="rect">
            <a:avLst/>
          </a:prstGeom>
          <a:solidFill>
            <a:srgbClr val="000000">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2" descr="https://s3.amazonaws.com/uploads.knightlab.com/storymapjs/687004ccaac832bc1ca68020b33e0e77/countries-with-more-men-than-women/_images/Indi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675808" y="1774812"/>
            <a:ext cx="2266683" cy="2490015"/>
          </a:xfrm>
          <a:prstGeom prst="ellipse">
            <a:avLst/>
          </a:prstGeom>
          <a:ln w="38100" cap="rnd">
            <a:solidFill>
              <a:srgbClr val="8AC422"/>
            </a:solidFill>
          </a:ln>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51691" y="4475485"/>
            <a:ext cx="3361386" cy="1754326"/>
          </a:xfrm>
          <a:prstGeom prst="rect">
            <a:avLst/>
          </a:prstGeom>
          <a:noFill/>
        </p:spPr>
        <p:txBody>
          <a:bodyPr wrap="square" rtlCol="0">
            <a:spAutoFit/>
          </a:bodyPr>
          <a:lstStyle/>
          <a:p>
            <a:r>
              <a:rPr lang="en-IN" dirty="0" smtClean="0">
                <a:solidFill>
                  <a:schemeClr val="bg1"/>
                </a:solidFill>
              </a:rPr>
              <a:t>Mr. </a:t>
            </a:r>
            <a:r>
              <a:rPr lang="en-IN" dirty="0" err="1" smtClean="0">
                <a:solidFill>
                  <a:schemeClr val="bg1"/>
                </a:solidFill>
              </a:rPr>
              <a:t>Gaekwad</a:t>
            </a:r>
            <a:r>
              <a:rPr lang="en-IN" dirty="0" smtClean="0">
                <a:solidFill>
                  <a:schemeClr val="bg1"/>
                </a:solidFill>
              </a:rPr>
              <a:t> works in the accounts department. His only son is studying to be a doctor. His wife is a homemaker and is very fond of cooking. Mrs. </a:t>
            </a:r>
            <a:r>
              <a:rPr lang="en-IN" dirty="0" err="1" smtClean="0">
                <a:solidFill>
                  <a:schemeClr val="bg1"/>
                </a:solidFill>
              </a:rPr>
              <a:t>Gaekwad</a:t>
            </a:r>
            <a:r>
              <a:rPr lang="en-IN" dirty="0" smtClean="0">
                <a:solidFill>
                  <a:schemeClr val="bg1"/>
                </a:solidFill>
              </a:rPr>
              <a:t> has the last word on shopping.</a:t>
            </a:r>
          </a:p>
        </p:txBody>
      </p:sp>
      <p:sp>
        <p:nvSpPr>
          <p:cNvPr id="5" name="Title 2"/>
          <p:cNvSpPr>
            <a:spLocks noGrp="1"/>
          </p:cNvSpPr>
          <p:nvPr>
            <p:ph type="title"/>
          </p:nvPr>
        </p:nvSpPr>
        <p:spPr>
          <a:xfrm>
            <a:off x="406400" y="328612"/>
            <a:ext cx="11353800" cy="511175"/>
          </a:xfrm>
        </p:spPr>
        <p:txBody>
          <a:bodyPr/>
          <a:lstStyle/>
          <a:p>
            <a:r>
              <a:rPr lang="en-IN" dirty="0" smtClean="0">
                <a:solidFill>
                  <a:schemeClr val="bg1"/>
                </a:solidFill>
              </a:rPr>
              <a:t>Exercise 2</a:t>
            </a:r>
            <a:endParaRPr lang="en-IN" dirty="0">
              <a:solidFill>
                <a:schemeClr val="bg1"/>
              </a:solidFill>
            </a:endParaRPr>
          </a:p>
        </p:txBody>
      </p:sp>
    </p:spTree>
    <p:extLst>
      <p:ext uri="{BB962C8B-B14F-4D97-AF65-F5344CB8AC3E}">
        <p14:creationId xmlns:p14="http://schemas.microsoft.com/office/powerpoint/2010/main" val="3472041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IN" dirty="0" smtClean="0">
                <a:solidFill>
                  <a:schemeClr val="bg1"/>
                </a:solidFill>
              </a:rPr>
              <a:t>Campaigns –</a:t>
            </a:r>
            <a:r>
              <a:rPr lang="en-IN" dirty="0" smtClean="0"/>
              <a:t> </a:t>
            </a:r>
            <a:r>
              <a:rPr lang="en-IN" dirty="0" smtClean="0">
                <a:solidFill>
                  <a:schemeClr val="bg1"/>
                </a:solidFill>
              </a:rPr>
              <a:t>Connecting with the customer</a:t>
            </a:r>
            <a:endParaRPr lang="en-IN" dirty="0">
              <a:solidFill>
                <a:schemeClr val="bg1"/>
              </a:solidFill>
            </a:endParaRPr>
          </a:p>
        </p:txBody>
      </p:sp>
      <p:sp>
        <p:nvSpPr>
          <p:cNvPr id="4" name="TextBox 3"/>
          <p:cNvSpPr txBox="1"/>
          <p:nvPr/>
        </p:nvSpPr>
        <p:spPr>
          <a:xfrm>
            <a:off x="456019" y="1014357"/>
            <a:ext cx="2092741" cy="2031325"/>
          </a:xfrm>
          <a:prstGeom prst="rect">
            <a:avLst/>
          </a:prstGeom>
          <a:noFill/>
        </p:spPr>
        <p:txBody>
          <a:bodyPr wrap="square" rtlCol="0">
            <a:spAutoFit/>
          </a:bodyPr>
          <a:lstStyle/>
          <a:p>
            <a:r>
              <a:rPr lang="en-IN" dirty="0" smtClean="0">
                <a:solidFill>
                  <a:schemeClr val="bg1"/>
                </a:solidFill>
              </a:rPr>
              <a:t>The Lifecycle of a customer, and how she engages with an institution is dependent on how the institutions interact with her</a:t>
            </a:r>
            <a:endParaRPr lang="en-IN" dirty="0">
              <a:solidFill>
                <a:schemeClr val="bg1"/>
              </a:solidFill>
            </a:endParaRPr>
          </a:p>
        </p:txBody>
      </p:sp>
      <p:grpSp>
        <p:nvGrpSpPr>
          <p:cNvPr id="81" name="Group 80"/>
          <p:cNvGrpSpPr/>
          <p:nvPr/>
        </p:nvGrpSpPr>
        <p:grpSpPr>
          <a:xfrm>
            <a:off x="3706172" y="1176901"/>
            <a:ext cx="7919158" cy="5461053"/>
            <a:chOff x="4259963" y="1329806"/>
            <a:chExt cx="7919158" cy="5461053"/>
          </a:xfrm>
        </p:grpSpPr>
        <p:grpSp>
          <p:nvGrpSpPr>
            <p:cNvPr id="25" name="Group 24"/>
            <p:cNvGrpSpPr/>
            <p:nvPr/>
          </p:nvGrpSpPr>
          <p:grpSpPr>
            <a:xfrm>
              <a:off x="5902815" y="1903993"/>
              <a:ext cx="4108600" cy="3989079"/>
              <a:chOff x="7468929" y="2150225"/>
              <a:chExt cx="4108600" cy="3989079"/>
            </a:xfrm>
          </p:grpSpPr>
          <p:grpSp>
            <p:nvGrpSpPr>
              <p:cNvPr id="24" name="Group 23"/>
              <p:cNvGrpSpPr/>
              <p:nvPr/>
            </p:nvGrpSpPr>
            <p:grpSpPr>
              <a:xfrm>
                <a:off x="7468929" y="2233031"/>
                <a:ext cx="4108600" cy="3906273"/>
                <a:chOff x="7494281" y="2252598"/>
                <a:chExt cx="4108600" cy="3906273"/>
              </a:xfrm>
            </p:grpSpPr>
            <p:grpSp>
              <p:nvGrpSpPr>
                <p:cNvPr id="23" name="Group 22"/>
                <p:cNvGrpSpPr/>
                <p:nvPr/>
              </p:nvGrpSpPr>
              <p:grpSpPr>
                <a:xfrm>
                  <a:off x="7494281" y="2385273"/>
                  <a:ext cx="3804953" cy="3773598"/>
                  <a:chOff x="7494281" y="2385273"/>
                  <a:chExt cx="3804953" cy="3773598"/>
                </a:xfrm>
              </p:grpSpPr>
              <p:grpSp>
                <p:nvGrpSpPr>
                  <p:cNvPr id="17" name="Group 16"/>
                  <p:cNvGrpSpPr/>
                  <p:nvPr/>
                </p:nvGrpSpPr>
                <p:grpSpPr>
                  <a:xfrm>
                    <a:off x="7830355" y="2385273"/>
                    <a:ext cx="3468879" cy="3478189"/>
                    <a:chOff x="7830355" y="2398152"/>
                    <a:chExt cx="3468879" cy="3478189"/>
                  </a:xfrm>
                </p:grpSpPr>
                <p:sp>
                  <p:nvSpPr>
                    <p:cNvPr id="8" name="Block Arc 7"/>
                    <p:cNvSpPr/>
                    <p:nvPr/>
                  </p:nvSpPr>
                  <p:spPr>
                    <a:xfrm rot="10304018">
                      <a:off x="7843234" y="2407009"/>
                      <a:ext cx="3456000" cy="3456000"/>
                    </a:xfrm>
                    <a:prstGeom prst="blockArc">
                      <a:avLst>
                        <a:gd name="adj1" fmla="val 14601991"/>
                        <a:gd name="adj2" fmla="val 20144664"/>
                        <a:gd name="adj3" fmla="val 15552"/>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7" name="Block Arc 6"/>
                    <p:cNvSpPr/>
                    <p:nvPr/>
                  </p:nvSpPr>
                  <p:spPr>
                    <a:xfrm rot="5015454">
                      <a:off x="7830355" y="2420340"/>
                      <a:ext cx="3456000" cy="3456000"/>
                    </a:xfrm>
                    <a:prstGeom prst="blockArc">
                      <a:avLst>
                        <a:gd name="adj1" fmla="val 14601991"/>
                        <a:gd name="adj2" fmla="val 19825272"/>
                        <a:gd name="adj3" fmla="val 15502"/>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6" name="Block Arc 5"/>
                    <p:cNvSpPr/>
                    <p:nvPr/>
                  </p:nvSpPr>
                  <p:spPr>
                    <a:xfrm>
                      <a:off x="7830355" y="2420341"/>
                      <a:ext cx="3456000" cy="3456000"/>
                    </a:xfrm>
                    <a:prstGeom prst="blockArc">
                      <a:avLst>
                        <a:gd name="adj1" fmla="val 14081660"/>
                        <a:gd name="adj2" fmla="val 19611040"/>
                        <a:gd name="adj3" fmla="val 1524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14" name="Block Arc 13"/>
                    <p:cNvSpPr/>
                    <p:nvPr/>
                  </p:nvSpPr>
                  <p:spPr>
                    <a:xfrm rot="15704018">
                      <a:off x="7843234" y="2398152"/>
                      <a:ext cx="3456000" cy="3456000"/>
                    </a:xfrm>
                    <a:prstGeom prst="blockArc">
                      <a:avLst>
                        <a:gd name="adj1" fmla="val 14601991"/>
                        <a:gd name="adj2" fmla="val 20144664"/>
                        <a:gd name="adj3" fmla="val 15552"/>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grpSp>
              <p:grpSp>
                <p:nvGrpSpPr>
                  <p:cNvPr id="18" name="Group 17"/>
                  <p:cNvGrpSpPr/>
                  <p:nvPr/>
                </p:nvGrpSpPr>
                <p:grpSpPr>
                  <a:xfrm>
                    <a:off x="8019136" y="2539403"/>
                    <a:ext cx="3119099" cy="3135580"/>
                    <a:chOff x="8019136" y="2539403"/>
                    <a:chExt cx="3119099" cy="3135580"/>
                  </a:xfrm>
                </p:grpSpPr>
                <p:sp>
                  <p:nvSpPr>
                    <p:cNvPr id="11" name="Isosceles Triangle 10"/>
                    <p:cNvSpPr/>
                    <p:nvPr/>
                  </p:nvSpPr>
                  <p:spPr>
                    <a:xfrm rot="14021520">
                      <a:off x="10026147" y="5247011"/>
                      <a:ext cx="527333" cy="328612"/>
                    </a:xfrm>
                    <a:prstGeom prs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Isosceles Triangle 8"/>
                    <p:cNvSpPr/>
                    <p:nvPr/>
                  </p:nvSpPr>
                  <p:spPr>
                    <a:xfrm rot="8828210">
                      <a:off x="10601887" y="3300080"/>
                      <a:ext cx="536348" cy="328612"/>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Isosceles Triangle 12"/>
                    <p:cNvSpPr/>
                    <p:nvPr/>
                  </p:nvSpPr>
                  <p:spPr>
                    <a:xfrm rot="19521433">
                      <a:off x="8019136" y="4657429"/>
                      <a:ext cx="531129" cy="328612"/>
                    </a:xfrm>
                    <a:prstGeom prst="triangle">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Isosceles Triangle 14"/>
                    <p:cNvSpPr/>
                    <p:nvPr/>
                  </p:nvSpPr>
                  <p:spPr>
                    <a:xfrm rot="3460989">
                      <a:off x="8625415" y="2652734"/>
                      <a:ext cx="555273" cy="328612"/>
                    </a:xfrm>
                    <a:prstGeom prst="triangle">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grpSp>
              <p:sp>
                <p:nvSpPr>
                  <p:cNvPr id="19" name="TextBox 18"/>
                  <p:cNvSpPr txBox="1"/>
                  <p:nvPr/>
                </p:nvSpPr>
                <p:spPr>
                  <a:xfrm rot="5400000">
                    <a:off x="7720854" y="2702871"/>
                    <a:ext cx="3456000" cy="3456000"/>
                  </a:xfrm>
                  <a:prstGeom prst="rect">
                    <a:avLst/>
                  </a:prstGeom>
                  <a:noFill/>
                </p:spPr>
                <p:txBody>
                  <a:bodyPr wrap="square" rtlCol="0">
                    <a:prstTxWarp prst="textArchUp">
                      <a:avLst/>
                    </a:prstTxWarp>
                    <a:spAutoFit/>
                  </a:bodyPr>
                  <a:lstStyle/>
                  <a:p>
                    <a:r>
                      <a:rPr lang="en-IN" b="1" dirty="0" smtClean="0">
                        <a:solidFill>
                          <a:schemeClr val="bg1"/>
                        </a:solidFill>
                      </a:rPr>
                      <a:t>Awareness</a:t>
                    </a:r>
                    <a:endParaRPr lang="en-IN" b="1" dirty="0">
                      <a:solidFill>
                        <a:schemeClr val="bg1"/>
                      </a:solidFill>
                    </a:endParaRPr>
                  </a:p>
                </p:txBody>
              </p:sp>
              <p:sp>
                <p:nvSpPr>
                  <p:cNvPr id="20" name="TextBox 19"/>
                  <p:cNvSpPr txBox="1"/>
                  <p:nvPr/>
                </p:nvSpPr>
                <p:spPr>
                  <a:xfrm rot="10454443">
                    <a:off x="7494281" y="2519281"/>
                    <a:ext cx="3456000" cy="3456000"/>
                  </a:xfrm>
                  <a:prstGeom prst="rect">
                    <a:avLst/>
                  </a:prstGeom>
                  <a:noFill/>
                </p:spPr>
                <p:txBody>
                  <a:bodyPr wrap="square" rtlCol="0">
                    <a:prstTxWarp prst="textArchUp">
                      <a:avLst/>
                    </a:prstTxWarp>
                    <a:spAutoFit/>
                  </a:bodyPr>
                  <a:lstStyle/>
                  <a:p>
                    <a:r>
                      <a:rPr lang="en-IN" b="1" dirty="0" smtClean="0">
                        <a:solidFill>
                          <a:schemeClr val="bg1"/>
                        </a:solidFill>
                      </a:rPr>
                      <a:t>Engagement</a:t>
                    </a:r>
                    <a:endParaRPr lang="en-IN" b="1" dirty="0">
                      <a:solidFill>
                        <a:schemeClr val="bg1"/>
                      </a:solidFill>
                    </a:endParaRPr>
                  </a:p>
                </p:txBody>
              </p:sp>
            </p:grpSp>
            <p:sp>
              <p:nvSpPr>
                <p:cNvPr id="22" name="TextBox 21"/>
                <p:cNvSpPr txBox="1"/>
                <p:nvPr/>
              </p:nvSpPr>
              <p:spPr>
                <a:xfrm rot="1588417">
                  <a:off x="8146881" y="2252598"/>
                  <a:ext cx="3456000" cy="3456000"/>
                </a:xfrm>
                <a:prstGeom prst="rect">
                  <a:avLst/>
                </a:prstGeom>
                <a:noFill/>
              </p:spPr>
              <p:txBody>
                <a:bodyPr wrap="square" rtlCol="0">
                  <a:prstTxWarp prst="textArchDown">
                    <a:avLst/>
                  </a:prstTxWarp>
                  <a:spAutoFit/>
                </a:bodyPr>
                <a:lstStyle/>
                <a:p>
                  <a:r>
                    <a:rPr lang="en-IN" b="1" dirty="0" smtClean="0">
                      <a:solidFill>
                        <a:schemeClr val="bg1"/>
                      </a:solidFill>
                    </a:rPr>
                    <a:t>Advocacy</a:t>
                  </a:r>
                  <a:endParaRPr lang="en-IN" b="1" dirty="0">
                    <a:solidFill>
                      <a:schemeClr val="bg1"/>
                    </a:solidFill>
                  </a:endParaRPr>
                </a:p>
              </p:txBody>
            </p:sp>
          </p:grpSp>
          <p:sp>
            <p:nvSpPr>
              <p:cNvPr id="21" name="TextBox 20"/>
              <p:cNvSpPr txBox="1"/>
              <p:nvPr/>
            </p:nvSpPr>
            <p:spPr>
              <a:xfrm rot="18415089">
                <a:off x="8044510" y="2150225"/>
                <a:ext cx="3456000" cy="3456000"/>
              </a:xfrm>
              <a:prstGeom prst="rect">
                <a:avLst/>
              </a:prstGeom>
              <a:noFill/>
            </p:spPr>
            <p:txBody>
              <a:bodyPr wrap="square" rtlCol="0">
                <a:prstTxWarp prst="textArchDown">
                  <a:avLst/>
                </a:prstTxWarp>
                <a:spAutoFit/>
              </a:bodyPr>
              <a:lstStyle/>
              <a:p>
                <a:r>
                  <a:rPr lang="en-IN" b="1" dirty="0" smtClean="0">
                    <a:solidFill>
                      <a:schemeClr val="bg1"/>
                    </a:solidFill>
                  </a:rPr>
                  <a:t>Loyalty</a:t>
                </a:r>
                <a:endParaRPr lang="en-IN" b="1" dirty="0">
                  <a:solidFill>
                    <a:schemeClr val="bg1"/>
                  </a:solidFill>
                </a:endParaRPr>
              </a:p>
            </p:txBody>
          </p:sp>
        </p:grpSp>
        <p:grpSp>
          <p:nvGrpSpPr>
            <p:cNvPr id="75" name="Group 74"/>
            <p:cNvGrpSpPr/>
            <p:nvPr/>
          </p:nvGrpSpPr>
          <p:grpSpPr>
            <a:xfrm>
              <a:off x="4769363" y="2801370"/>
              <a:ext cx="1519903" cy="1271924"/>
              <a:chOff x="5195753" y="2930160"/>
              <a:chExt cx="1519903" cy="1271924"/>
            </a:xfrm>
          </p:grpSpPr>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805" y="2930160"/>
                <a:ext cx="716877" cy="959629"/>
              </a:xfrm>
              <a:prstGeom prst="rect">
                <a:avLst/>
              </a:prstGeom>
            </p:spPr>
          </p:pic>
          <p:sp>
            <p:nvSpPr>
              <p:cNvPr id="39" name="TextBox 38"/>
              <p:cNvSpPr txBox="1"/>
              <p:nvPr/>
            </p:nvSpPr>
            <p:spPr>
              <a:xfrm>
                <a:off x="5195753" y="3832752"/>
                <a:ext cx="1519903" cy="369332"/>
              </a:xfrm>
              <a:prstGeom prst="rect">
                <a:avLst/>
              </a:prstGeom>
              <a:noFill/>
            </p:spPr>
            <p:txBody>
              <a:bodyPr wrap="square" rtlCol="0">
                <a:spAutoFit/>
              </a:bodyPr>
              <a:lstStyle/>
              <a:p>
                <a:pPr algn="ctr"/>
                <a:r>
                  <a:rPr lang="en-IN" dirty="0" smtClean="0">
                    <a:solidFill>
                      <a:schemeClr val="bg1"/>
                    </a:solidFill>
                  </a:rPr>
                  <a:t>Celebrate</a:t>
                </a:r>
                <a:endParaRPr lang="en-IN" dirty="0">
                  <a:solidFill>
                    <a:schemeClr val="bg1"/>
                  </a:solidFill>
                </a:endParaRPr>
              </a:p>
            </p:txBody>
          </p:sp>
        </p:grpSp>
        <p:grpSp>
          <p:nvGrpSpPr>
            <p:cNvPr id="73" name="Group 72"/>
            <p:cNvGrpSpPr/>
            <p:nvPr/>
          </p:nvGrpSpPr>
          <p:grpSpPr>
            <a:xfrm>
              <a:off x="8589785" y="1329806"/>
              <a:ext cx="1519903" cy="841675"/>
              <a:chOff x="8891877" y="2140257"/>
              <a:chExt cx="1519903" cy="841675"/>
            </a:xfrm>
          </p:grpSpPr>
          <p:sp>
            <p:nvSpPr>
              <p:cNvPr id="40" name="TextBox 39"/>
              <p:cNvSpPr txBox="1"/>
              <p:nvPr/>
            </p:nvSpPr>
            <p:spPr>
              <a:xfrm>
                <a:off x="8891877" y="2612600"/>
                <a:ext cx="1519903" cy="369332"/>
              </a:xfrm>
              <a:prstGeom prst="rect">
                <a:avLst/>
              </a:prstGeom>
              <a:noFill/>
            </p:spPr>
            <p:txBody>
              <a:bodyPr wrap="square" rtlCol="0">
                <a:spAutoFit/>
              </a:bodyPr>
              <a:lstStyle/>
              <a:p>
                <a:pPr algn="ctr"/>
                <a:r>
                  <a:rPr lang="en-IN" dirty="0" smtClean="0">
                    <a:solidFill>
                      <a:schemeClr val="bg1"/>
                    </a:solidFill>
                  </a:rPr>
                  <a:t>Engage</a:t>
                </a:r>
                <a:endParaRPr lang="en-IN" dirty="0">
                  <a:solidFill>
                    <a:schemeClr val="bg1"/>
                  </a:solidFill>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4965" y="2140257"/>
                <a:ext cx="608104" cy="493367"/>
              </a:xfrm>
              <a:prstGeom prst="rect">
                <a:avLst/>
              </a:prstGeom>
            </p:spPr>
          </p:pic>
        </p:grpSp>
        <p:grpSp>
          <p:nvGrpSpPr>
            <p:cNvPr id="74" name="Group 73"/>
            <p:cNvGrpSpPr/>
            <p:nvPr/>
          </p:nvGrpSpPr>
          <p:grpSpPr>
            <a:xfrm>
              <a:off x="9373927" y="3797429"/>
              <a:ext cx="1519903" cy="1113806"/>
              <a:chOff x="9567112" y="3926219"/>
              <a:chExt cx="1519903" cy="1113806"/>
            </a:xfrm>
          </p:grpSpPr>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7464" y="3926219"/>
                <a:ext cx="599867" cy="691611"/>
              </a:xfrm>
              <a:prstGeom prst="rect">
                <a:avLst/>
              </a:prstGeom>
            </p:spPr>
          </p:pic>
          <p:sp>
            <p:nvSpPr>
              <p:cNvPr id="57" name="TextBox 56"/>
              <p:cNvSpPr txBox="1"/>
              <p:nvPr/>
            </p:nvSpPr>
            <p:spPr>
              <a:xfrm>
                <a:off x="9567112" y="4670693"/>
                <a:ext cx="1519903" cy="369332"/>
              </a:xfrm>
              <a:prstGeom prst="rect">
                <a:avLst/>
              </a:prstGeom>
              <a:noFill/>
            </p:spPr>
            <p:txBody>
              <a:bodyPr wrap="square" rtlCol="0">
                <a:spAutoFit/>
              </a:bodyPr>
              <a:lstStyle/>
              <a:p>
                <a:pPr algn="ctr"/>
                <a:r>
                  <a:rPr lang="en-IN" dirty="0" smtClean="0">
                    <a:solidFill>
                      <a:schemeClr val="bg1"/>
                    </a:solidFill>
                  </a:rPr>
                  <a:t>Grow</a:t>
                </a:r>
                <a:endParaRPr lang="en-IN" dirty="0">
                  <a:solidFill>
                    <a:schemeClr val="bg1"/>
                  </a:solidFill>
                </a:endParaRPr>
              </a:p>
            </p:txBody>
          </p:sp>
        </p:grpSp>
        <p:grpSp>
          <p:nvGrpSpPr>
            <p:cNvPr id="72" name="Group 71"/>
            <p:cNvGrpSpPr/>
            <p:nvPr/>
          </p:nvGrpSpPr>
          <p:grpSpPr>
            <a:xfrm>
              <a:off x="6187565" y="5354342"/>
              <a:ext cx="1519903" cy="1188446"/>
              <a:chOff x="6122401" y="5664608"/>
              <a:chExt cx="1519903" cy="1188446"/>
            </a:xfrm>
          </p:grpSpPr>
          <p:sp>
            <p:nvSpPr>
              <p:cNvPr id="58" name="TextBox 57"/>
              <p:cNvSpPr txBox="1"/>
              <p:nvPr/>
            </p:nvSpPr>
            <p:spPr>
              <a:xfrm>
                <a:off x="6122401" y="6483722"/>
                <a:ext cx="1519903" cy="369332"/>
              </a:xfrm>
              <a:prstGeom prst="rect">
                <a:avLst/>
              </a:prstGeom>
              <a:noFill/>
            </p:spPr>
            <p:txBody>
              <a:bodyPr wrap="square" rtlCol="0">
                <a:spAutoFit/>
              </a:bodyPr>
              <a:lstStyle/>
              <a:p>
                <a:pPr algn="ctr"/>
                <a:r>
                  <a:rPr lang="en-IN" dirty="0" smtClean="0">
                    <a:solidFill>
                      <a:schemeClr val="bg1"/>
                    </a:solidFill>
                  </a:rPr>
                  <a:t>Retain</a:t>
                </a:r>
                <a:endParaRPr lang="en-IN" dirty="0">
                  <a:solidFill>
                    <a:schemeClr val="bg1"/>
                  </a:solidFill>
                </a:endParaRPr>
              </a:p>
            </p:txBody>
          </p:sp>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6722" y="5664608"/>
                <a:ext cx="791582" cy="828400"/>
              </a:xfrm>
              <a:prstGeom prst="rect">
                <a:avLst/>
              </a:prstGeom>
            </p:spPr>
          </p:pic>
        </p:grpSp>
        <p:sp>
          <p:nvSpPr>
            <p:cNvPr id="76" name="TextBox 75"/>
            <p:cNvSpPr txBox="1"/>
            <p:nvPr/>
          </p:nvSpPr>
          <p:spPr>
            <a:xfrm>
              <a:off x="6803062" y="3614845"/>
              <a:ext cx="2333597" cy="646331"/>
            </a:xfrm>
            <a:prstGeom prst="rect">
              <a:avLst/>
            </a:prstGeom>
            <a:noFill/>
          </p:spPr>
          <p:txBody>
            <a:bodyPr wrap="square" rtlCol="0">
              <a:spAutoFit/>
            </a:bodyPr>
            <a:lstStyle/>
            <a:p>
              <a:pPr algn="ctr"/>
              <a:r>
                <a:rPr lang="en-IN" dirty="0" smtClean="0">
                  <a:solidFill>
                    <a:schemeClr val="bg1"/>
                  </a:solidFill>
                </a:rPr>
                <a:t>Customer Engagement Life-Cycle</a:t>
              </a:r>
              <a:endParaRPr lang="en-IN" dirty="0">
                <a:solidFill>
                  <a:schemeClr val="bg1"/>
                </a:solidFill>
              </a:endParaRPr>
            </a:p>
          </p:txBody>
        </p:sp>
        <p:sp>
          <p:nvSpPr>
            <p:cNvPr id="77" name="TextBox 76"/>
            <p:cNvSpPr txBox="1"/>
            <p:nvPr/>
          </p:nvSpPr>
          <p:spPr>
            <a:xfrm>
              <a:off x="8937328" y="2122810"/>
              <a:ext cx="1817947" cy="307777"/>
            </a:xfrm>
            <a:prstGeom prst="rect">
              <a:avLst/>
            </a:prstGeom>
            <a:noFill/>
          </p:spPr>
          <p:txBody>
            <a:bodyPr wrap="square" rtlCol="0">
              <a:spAutoFit/>
            </a:bodyPr>
            <a:lstStyle/>
            <a:p>
              <a:r>
                <a:rPr lang="en-IN" sz="1400" dirty="0" smtClean="0">
                  <a:solidFill>
                    <a:schemeClr val="bg1"/>
                  </a:solidFill>
                </a:rPr>
                <a:t>Awareness| Reward</a:t>
              </a:r>
              <a:endParaRPr lang="en-IN" sz="1400" dirty="0">
                <a:solidFill>
                  <a:schemeClr val="bg1"/>
                </a:solidFill>
              </a:endParaRPr>
            </a:p>
          </p:txBody>
        </p:sp>
        <p:sp>
          <p:nvSpPr>
            <p:cNvPr id="78" name="TextBox 77"/>
            <p:cNvSpPr txBox="1"/>
            <p:nvPr/>
          </p:nvSpPr>
          <p:spPr>
            <a:xfrm>
              <a:off x="9763545" y="4836656"/>
              <a:ext cx="2415576" cy="307777"/>
            </a:xfrm>
            <a:prstGeom prst="rect">
              <a:avLst/>
            </a:prstGeom>
            <a:noFill/>
          </p:spPr>
          <p:txBody>
            <a:bodyPr wrap="square" rtlCol="0">
              <a:spAutoFit/>
            </a:bodyPr>
            <a:lstStyle/>
            <a:p>
              <a:r>
                <a:rPr lang="en-IN" sz="1400" dirty="0" smtClean="0">
                  <a:solidFill>
                    <a:schemeClr val="bg1"/>
                  </a:solidFill>
                </a:rPr>
                <a:t>Awareness | Reward | Stretch</a:t>
              </a:r>
              <a:endParaRPr lang="en-IN" sz="1400" dirty="0">
                <a:solidFill>
                  <a:schemeClr val="bg1"/>
                </a:solidFill>
              </a:endParaRPr>
            </a:p>
          </p:txBody>
        </p:sp>
        <p:sp>
          <p:nvSpPr>
            <p:cNvPr id="79" name="TextBox 78"/>
            <p:cNvSpPr txBox="1"/>
            <p:nvPr/>
          </p:nvSpPr>
          <p:spPr>
            <a:xfrm>
              <a:off x="6576227" y="6483082"/>
              <a:ext cx="1390662" cy="307777"/>
            </a:xfrm>
            <a:prstGeom prst="rect">
              <a:avLst/>
            </a:prstGeom>
            <a:noFill/>
          </p:spPr>
          <p:txBody>
            <a:bodyPr wrap="square" rtlCol="0">
              <a:spAutoFit/>
            </a:bodyPr>
            <a:lstStyle/>
            <a:p>
              <a:r>
                <a:rPr lang="en-IN" sz="1400" dirty="0" smtClean="0">
                  <a:solidFill>
                    <a:schemeClr val="bg1"/>
                  </a:solidFill>
                </a:rPr>
                <a:t>Reward | Retain</a:t>
              </a:r>
              <a:endParaRPr lang="en-IN" sz="1400" dirty="0">
                <a:solidFill>
                  <a:schemeClr val="bg1"/>
                </a:solidFill>
              </a:endParaRPr>
            </a:p>
          </p:txBody>
        </p:sp>
        <p:sp>
          <p:nvSpPr>
            <p:cNvPr id="80" name="TextBox 79"/>
            <p:cNvSpPr txBox="1"/>
            <p:nvPr/>
          </p:nvSpPr>
          <p:spPr>
            <a:xfrm>
              <a:off x="4259963" y="4000117"/>
              <a:ext cx="2113764" cy="307777"/>
            </a:xfrm>
            <a:prstGeom prst="rect">
              <a:avLst/>
            </a:prstGeom>
            <a:noFill/>
          </p:spPr>
          <p:txBody>
            <a:bodyPr wrap="square" rtlCol="0">
              <a:spAutoFit/>
            </a:bodyPr>
            <a:lstStyle/>
            <a:p>
              <a:r>
                <a:rPr lang="en-IN" sz="1400" dirty="0" smtClean="0">
                  <a:solidFill>
                    <a:schemeClr val="bg1"/>
                  </a:solidFill>
                </a:rPr>
                <a:t>Reward | Retain | Refer</a:t>
              </a:r>
              <a:endParaRPr lang="en-IN" sz="1400" dirty="0">
                <a:solidFill>
                  <a:schemeClr val="bg1"/>
                </a:solidFill>
              </a:endParaRPr>
            </a:p>
          </p:txBody>
        </p:sp>
      </p:grpSp>
    </p:spTree>
    <p:extLst>
      <p:ext uri="{BB962C8B-B14F-4D97-AF65-F5344CB8AC3E}">
        <p14:creationId xmlns:p14="http://schemas.microsoft.com/office/powerpoint/2010/main" val="327005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IN" dirty="0" smtClean="0"/>
              <a:t>Thank you</a:t>
            </a:r>
            <a:endParaRPr lang="en-IN" dirty="0"/>
          </a:p>
        </p:txBody>
      </p:sp>
    </p:spTree>
    <p:extLst>
      <p:ext uri="{BB962C8B-B14F-4D97-AF65-F5344CB8AC3E}">
        <p14:creationId xmlns:p14="http://schemas.microsoft.com/office/powerpoint/2010/main" val="1410492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988676"/>
            <a:ext cx="12192000" cy="869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noFill/>
        </p:spPr>
        <p:txBody>
          <a:bodyPr/>
          <a:lstStyle/>
          <a:p>
            <a:r>
              <a:rPr lang="en-IN" dirty="0" smtClean="0"/>
              <a:t>Marketing 101</a:t>
            </a:r>
            <a:endParaRPr lang="en-IN" dirty="0"/>
          </a:p>
        </p:txBody>
      </p:sp>
      <p:sp>
        <p:nvSpPr>
          <p:cNvPr id="67" name="Rectangle 66"/>
          <p:cNvSpPr/>
          <p:nvPr/>
        </p:nvSpPr>
        <p:spPr>
          <a:xfrm rot="16200000">
            <a:off x="5435581" y="2850727"/>
            <a:ext cx="5843117" cy="2171423"/>
          </a:xfrm>
          <a:prstGeom prst="rect">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p:cNvSpPr/>
          <p:nvPr/>
        </p:nvSpPr>
        <p:spPr>
          <a:xfrm rot="16200000">
            <a:off x="7652015" y="2850728"/>
            <a:ext cx="5843119" cy="2171423"/>
          </a:xfrm>
          <a:prstGeom prst="rect">
            <a:avLst/>
          </a:prstGeom>
          <a:solidFill>
            <a:srgbClr val="00B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rot="16200000">
            <a:off x="3211783" y="2850728"/>
            <a:ext cx="5843117" cy="2171423"/>
          </a:xfrm>
          <a:prstGeom prst="rect">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422967" y="1014882"/>
            <a:ext cx="2376000" cy="5843117"/>
            <a:chOff x="1068945" y="1308363"/>
            <a:chExt cx="2376000" cy="5843117"/>
          </a:xfrm>
        </p:grpSpPr>
        <p:sp>
          <p:nvSpPr>
            <p:cNvPr id="28" name="Teardrop 27"/>
            <p:cNvSpPr/>
            <p:nvPr/>
          </p:nvSpPr>
          <p:spPr>
            <a:xfrm>
              <a:off x="1068945" y="1308363"/>
              <a:ext cx="2376000" cy="5843117"/>
            </a:xfrm>
            <a:prstGeom prst="rect">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1104433" y="2519882"/>
              <a:ext cx="2246336" cy="2862322"/>
            </a:xfrm>
            <a:prstGeom prst="rect">
              <a:avLst/>
            </a:prstGeom>
            <a:noFill/>
          </p:spPr>
          <p:txBody>
            <a:bodyPr wrap="square" rtlCol="0">
              <a:spAutoFit/>
            </a:bodyPr>
            <a:lstStyle/>
            <a:p>
              <a:r>
                <a:rPr lang="en-IN" sz="2000" dirty="0">
                  <a:solidFill>
                    <a:schemeClr val="bg1"/>
                  </a:solidFill>
                </a:rPr>
                <a:t>T</a:t>
              </a:r>
              <a:r>
                <a:rPr lang="en-IN" sz="2000" dirty="0" smtClean="0">
                  <a:solidFill>
                    <a:schemeClr val="bg1"/>
                  </a:solidFill>
                </a:rPr>
                <a:t>he </a:t>
              </a:r>
              <a:r>
                <a:rPr lang="en-IN" sz="2000" dirty="0">
                  <a:solidFill>
                    <a:schemeClr val="bg1"/>
                  </a:solidFill>
                </a:rPr>
                <a:t>science and art of exploring, creating, </a:t>
              </a:r>
              <a:r>
                <a:rPr lang="en-IN" sz="2000" dirty="0" smtClean="0">
                  <a:solidFill>
                    <a:schemeClr val="bg1"/>
                  </a:solidFill>
                </a:rPr>
                <a:t>and delivering </a:t>
              </a:r>
              <a:r>
                <a:rPr lang="en-IN" sz="2000" dirty="0">
                  <a:solidFill>
                    <a:schemeClr val="bg1"/>
                  </a:solidFill>
                </a:rPr>
                <a:t>value to satisfy the needs of a </a:t>
              </a:r>
              <a:r>
                <a:rPr lang="en-IN" sz="2000" dirty="0" smtClean="0">
                  <a:solidFill>
                    <a:schemeClr val="bg1"/>
                  </a:solidFill>
                </a:rPr>
                <a:t>target market</a:t>
              </a:r>
              <a:r>
                <a:rPr lang="en-IN" sz="2000" dirty="0">
                  <a:solidFill>
                    <a:schemeClr val="bg1"/>
                  </a:solidFill>
                </a:rPr>
                <a:t> at a profit</a:t>
              </a:r>
              <a:r>
                <a:rPr lang="en-IN" sz="2000" dirty="0" smtClean="0">
                  <a:solidFill>
                    <a:schemeClr val="bg1"/>
                  </a:solidFill>
                </a:rPr>
                <a:t>.</a:t>
              </a:r>
            </a:p>
            <a:p>
              <a:endParaRPr lang="en-IN" sz="2000" dirty="0" smtClean="0">
                <a:solidFill>
                  <a:schemeClr val="bg1"/>
                </a:solidFill>
              </a:endParaRPr>
            </a:p>
            <a:p>
              <a:r>
                <a:rPr lang="en-IN" sz="2000" dirty="0" smtClean="0">
                  <a:solidFill>
                    <a:schemeClr val="bg1"/>
                  </a:solidFill>
                </a:rPr>
                <a:t>- Philip Kotler</a:t>
              </a:r>
              <a:endParaRPr lang="en-IN" sz="2000" dirty="0">
                <a:solidFill>
                  <a:schemeClr val="bg1"/>
                </a:solidFill>
              </a:endParaRPr>
            </a:p>
          </p:txBody>
        </p:sp>
      </p:grpSp>
      <p:grpSp>
        <p:nvGrpSpPr>
          <p:cNvPr id="3" name="Group 2"/>
          <p:cNvGrpSpPr/>
          <p:nvPr/>
        </p:nvGrpSpPr>
        <p:grpSpPr>
          <a:xfrm>
            <a:off x="2831197" y="1014882"/>
            <a:ext cx="2171423" cy="5843117"/>
            <a:chOff x="2831197" y="1014882"/>
            <a:chExt cx="2171423" cy="5843117"/>
          </a:xfrm>
        </p:grpSpPr>
        <p:sp>
          <p:nvSpPr>
            <p:cNvPr id="30" name="Rectangle 29"/>
            <p:cNvSpPr/>
            <p:nvPr/>
          </p:nvSpPr>
          <p:spPr>
            <a:xfrm rot="16200000">
              <a:off x="995350" y="2850729"/>
              <a:ext cx="5843117" cy="2171423"/>
            </a:xfrm>
            <a:prstGeom prst="rect">
              <a:avLst/>
            </a:prstGeom>
            <a:solidFill>
              <a:srgbClr val="006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3385151" y="2052378"/>
              <a:ext cx="1207123" cy="1015663"/>
            </a:xfrm>
            <a:prstGeom prst="rect">
              <a:avLst/>
            </a:prstGeom>
            <a:noFill/>
          </p:spPr>
          <p:txBody>
            <a:bodyPr wrap="square" rtlCol="0">
              <a:spAutoFit/>
            </a:bodyPr>
            <a:lstStyle/>
            <a:p>
              <a:pPr algn="ctr"/>
              <a:r>
                <a:rPr lang="en-IN" sz="3600" b="1" dirty="0" smtClean="0">
                  <a:solidFill>
                    <a:schemeClr val="bg1"/>
                  </a:solidFill>
                </a:rPr>
                <a:t>$1.7 </a:t>
              </a:r>
              <a:r>
                <a:rPr lang="en-IN" sz="2400" dirty="0" smtClean="0">
                  <a:solidFill>
                    <a:schemeClr val="bg1"/>
                  </a:solidFill>
                </a:rPr>
                <a:t>trillion</a:t>
              </a:r>
              <a:endParaRPr lang="en-IN" sz="2400" dirty="0">
                <a:solidFill>
                  <a:schemeClr val="bg1"/>
                </a:solidFill>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801" y="4579846"/>
              <a:ext cx="941824" cy="1233735"/>
            </a:xfrm>
            <a:prstGeom prst="rect">
              <a:avLst/>
            </a:prstGeom>
          </p:spPr>
        </p:pic>
        <p:sp>
          <p:nvSpPr>
            <p:cNvPr id="52" name="TextBox 51"/>
            <p:cNvSpPr txBox="1"/>
            <p:nvPr/>
          </p:nvSpPr>
          <p:spPr>
            <a:xfrm>
              <a:off x="2974807" y="3323630"/>
              <a:ext cx="2027812" cy="584775"/>
            </a:xfrm>
            <a:prstGeom prst="rect">
              <a:avLst/>
            </a:prstGeom>
            <a:noFill/>
          </p:spPr>
          <p:txBody>
            <a:bodyPr wrap="square" rtlCol="0">
              <a:spAutoFit/>
            </a:bodyPr>
            <a:lstStyle/>
            <a:p>
              <a:pPr algn="ctr"/>
              <a:r>
                <a:rPr lang="en-IN" sz="1600" dirty="0" smtClean="0">
                  <a:solidFill>
                    <a:schemeClr val="bg1"/>
                  </a:solidFill>
                </a:rPr>
                <a:t>Global Spend on Marketing Media</a:t>
              </a:r>
              <a:endParaRPr lang="en-IN" sz="1600" dirty="0">
                <a:solidFill>
                  <a:schemeClr val="bg1"/>
                </a:solidFill>
              </a:endParaRPr>
            </a:p>
          </p:txBody>
        </p:sp>
      </p:grpSp>
      <p:grpSp>
        <p:nvGrpSpPr>
          <p:cNvPr id="46" name="Group 45"/>
          <p:cNvGrpSpPr/>
          <p:nvPr/>
        </p:nvGrpSpPr>
        <p:grpSpPr>
          <a:xfrm>
            <a:off x="5479829" y="2274763"/>
            <a:ext cx="1430467" cy="3294744"/>
            <a:chOff x="5590120" y="1955132"/>
            <a:chExt cx="1430467" cy="3294744"/>
          </a:xfrm>
        </p:grpSpPr>
        <p:pic>
          <p:nvPicPr>
            <p:cNvPr id="39" name="Picture 38"/>
            <p:cNvPicPr>
              <a:picLocks noChangeAspect="1"/>
            </p:cNvPicPr>
            <p:nvPr/>
          </p:nvPicPr>
          <p:blipFill rotWithShape="1">
            <a:blip r:embed="rId3" cstate="print">
              <a:lum bright="70000" contrast="-70000"/>
              <a:extLst>
                <a:ext uri="{28A0092B-C50C-407E-A947-70E740481C1C}">
                  <a14:useLocalDpi xmlns:a14="http://schemas.microsoft.com/office/drawing/2010/main" val="0"/>
                </a:ext>
              </a:extLst>
            </a:blip>
            <a:srcRect/>
            <a:stretch/>
          </p:blipFill>
          <p:spPr>
            <a:xfrm>
              <a:off x="5765958" y="4504288"/>
              <a:ext cx="1078789" cy="745588"/>
            </a:xfrm>
            <a:prstGeom prst="rect">
              <a:avLst/>
            </a:prstGeom>
          </p:spPr>
        </p:pic>
        <p:sp>
          <p:nvSpPr>
            <p:cNvPr id="51" name="TextBox 50"/>
            <p:cNvSpPr txBox="1"/>
            <p:nvPr/>
          </p:nvSpPr>
          <p:spPr>
            <a:xfrm>
              <a:off x="5848151" y="1955132"/>
              <a:ext cx="914401" cy="584775"/>
            </a:xfrm>
            <a:prstGeom prst="rect">
              <a:avLst/>
            </a:prstGeom>
            <a:noFill/>
          </p:spPr>
          <p:txBody>
            <a:bodyPr wrap="square" rtlCol="0">
              <a:spAutoFit/>
            </a:bodyPr>
            <a:lstStyle/>
            <a:p>
              <a:pPr algn="ctr"/>
              <a:r>
                <a:rPr lang="en-IN" sz="3200" b="1" dirty="0" smtClean="0">
                  <a:solidFill>
                    <a:schemeClr val="bg1"/>
                  </a:solidFill>
                </a:rPr>
                <a:t>85%</a:t>
              </a:r>
              <a:endParaRPr lang="en-IN" sz="2000" dirty="0">
                <a:solidFill>
                  <a:schemeClr val="bg1"/>
                </a:solidFill>
              </a:endParaRPr>
            </a:p>
          </p:txBody>
        </p:sp>
        <p:sp>
          <p:nvSpPr>
            <p:cNvPr id="53" name="TextBox 52"/>
            <p:cNvSpPr txBox="1"/>
            <p:nvPr/>
          </p:nvSpPr>
          <p:spPr>
            <a:xfrm>
              <a:off x="5590120" y="2929997"/>
              <a:ext cx="1430467" cy="830997"/>
            </a:xfrm>
            <a:prstGeom prst="rect">
              <a:avLst/>
            </a:prstGeom>
            <a:noFill/>
          </p:spPr>
          <p:txBody>
            <a:bodyPr wrap="square" rtlCol="0">
              <a:spAutoFit/>
            </a:bodyPr>
            <a:lstStyle/>
            <a:p>
              <a:pPr algn="ctr"/>
              <a:r>
                <a:rPr lang="en-IN" sz="1600" dirty="0" smtClean="0">
                  <a:solidFill>
                    <a:schemeClr val="bg1"/>
                  </a:solidFill>
                </a:rPr>
                <a:t>of </a:t>
              </a:r>
            </a:p>
            <a:p>
              <a:pPr algn="ctr"/>
              <a:r>
                <a:rPr lang="en-IN" sz="1600" dirty="0" smtClean="0">
                  <a:solidFill>
                    <a:schemeClr val="bg1"/>
                  </a:solidFill>
                </a:rPr>
                <a:t>India’s Annual GDP</a:t>
              </a:r>
              <a:endParaRPr lang="en-IN" sz="1600" dirty="0">
                <a:solidFill>
                  <a:schemeClr val="bg1"/>
                </a:solidFill>
              </a:endParaRPr>
            </a:p>
          </p:txBody>
        </p:sp>
      </p:grpSp>
      <p:grpSp>
        <p:nvGrpSpPr>
          <p:cNvPr id="47" name="Group 46"/>
          <p:cNvGrpSpPr/>
          <p:nvPr/>
        </p:nvGrpSpPr>
        <p:grpSpPr>
          <a:xfrm>
            <a:off x="7638224" y="2293045"/>
            <a:ext cx="1430467" cy="3290644"/>
            <a:chOff x="7149884" y="1957456"/>
            <a:chExt cx="1430467" cy="3290644"/>
          </a:xfrm>
        </p:grpSpPr>
        <p:pic>
          <p:nvPicPr>
            <p:cNvPr id="41" name="Picture 4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548381" y="4614630"/>
              <a:ext cx="633470" cy="633470"/>
            </a:xfrm>
            <a:prstGeom prst="rect">
              <a:avLst/>
            </a:prstGeom>
          </p:spPr>
        </p:pic>
        <p:sp>
          <p:nvSpPr>
            <p:cNvPr id="56" name="TextBox 55"/>
            <p:cNvSpPr txBox="1"/>
            <p:nvPr/>
          </p:nvSpPr>
          <p:spPr>
            <a:xfrm>
              <a:off x="7407916" y="1957456"/>
              <a:ext cx="914401" cy="584775"/>
            </a:xfrm>
            <a:prstGeom prst="rect">
              <a:avLst/>
            </a:prstGeom>
            <a:noFill/>
          </p:spPr>
          <p:txBody>
            <a:bodyPr wrap="square" rtlCol="0">
              <a:spAutoFit/>
            </a:bodyPr>
            <a:lstStyle/>
            <a:p>
              <a:pPr algn="ctr"/>
              <a:r>
                <a:rPr lang="en-IN" sz="3200" b="1" dirty="0" smtClean="0">
                  <a:solidFill>
                    <a:schemeClr val="bg1"/>
                  </a:solidFill>
                </a:rPr>
                <a:t>38%</a:t>
              </a:r>
              <a:endParaRPr lang="en-IN" sz="2000" dirty="0">
                <a:solidFill>
                  <a:schemeClr val="bg1"/>
                </a:solidFill>
              </a:endParaRPr>
            </a:p>
          </p:txBody>
        </p:sp>
        <p:sp>
          <p:nvSpPr>
            <p:cNvPr id="57" name="TextBox 56"/>
            <p:cNvSpPr txBox="1"/>
            <p:nvPr/>
          </p:nvSpPr>
          <p:spPr>
            <a:xfrm>
              <a:off x="7149884" y="2906475"/>
              <a:ext cx="1430467" cy="830997"/>
            </a:xfrm>
            <a:prstGeom prst="rect">
              <a:avLst/>
            </a:prstGeom>
            <a:noFill/>
          </p:spPr>
          <p:txBody>
            <a:bodyPr wrap="square" rtlCol="0">
              <a:spAutoFit/>
            </a:bodyPr>
            <a:lstStyle/>
            <a:p>
              <a:pPr algn="ctr"/>
              <a:r>
                <a:rPr lang="en-IN" sz="1600" dirty="0" smtClean="0">
                  <a:solidFill>
                    <a:schemeClr val="bg1"/>
                  </a:solidFill>
                </a:rPr>
                <a:t>of </a:t>
              </a:r>
            </a:p>
            <a:p>
              <a:pPr algn="ctr"/>
              <a:r>
                <a:rPr lang="en-IN" sz="1600" dirty="0" smtClean="0">
                  <a:solidFill>
                    <a:schemeClr val="bg1"/>
                  </a:solidFill>
                </a:rPr>
                <a:t>Global Medical Expenditure</a:t>
              </a:r>
              <a:endParaRPr lang="en-IN" sz="1600" dirty="0">
                <a:solidFill>
                  <a:schemeClr val="bg1"/>
                </a:solidFill>
              </a:endParaRPr>
            </a:p>
          </p:txBody>
        </p:sp>
      </p:grpSp>
      <p:grpSp>
        <p:nvGrpSpPr>
          <p:cNvPr id="48" name="Group 47"/>
          <p:cNvGrpSpPr/>
          <p:nvPr/>
        </p:nvGrpSpPr>
        <p:grpSpPr>
          <a:xfrm>
            <a:off x="9809647" y="2274763"/>
            <a:ext cx="1430467" cy="3333843"/>
            <a:chOff x="8511183" y="1955044"/>
            <a:chExt cx="1430467" cy="3333843"/>
          </a:xfrm>
        </p:grpSpPr>
        <p:pic>
          <p:nvPicPr>
            <p:cNvPr id="45" name="Picture 4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905020" y="4646095"/>
              <a:ext cx="642792" cy="642792"/>
            </a:xfrm>
            <a:prstGeom prst="rect">
              <a:avLst/>
            </a:prstGeom>
          </p:spPr>
        </p:pic>
        <p:sp>
          <p:nvSpPr>
            <p:cNvPr id="61" name="TextBox 60"/>
            <p:cNvSpPr txBox="1"/>
            <p:nvPr/>
          </p:nvSpPr>
          <p:spPr>
            <a:xfrm>
              <a:off x="8727492" y="1955044"/>
              <a:ext cx="1000617" cy="584775"/>
            </a:xfrm>
            <a:prstGeom prst="rect">
              <a:avLst/>
            </a:prstGeom>
            <a:noFill/>
          </p:spPr>
          <p:txBody>
            <a:bodyPr wrap="square" rtlCol="0">
              <a:spAutoFit/>
            </a:bodyPr>
            <a:lstStyle/>
            <a:p>
              <a:pPr algn="ctr"/>
              <a:r>
                <a:rPr lang="en-IN" sz="3200" b="1" dirty="0" smtClean="0">
                  <a:solidFill>
                    <a:schemeClr val="bg1"/>
                  </a:solidFill>
                </a:rPr>
                <a:t>2.8X</a:t>
              </a:r>
              <a:endParaRPr lang="en-IN" sz="2000" dirty="0">
                <a:solidFill>
                  <a:schemeClr val="bg1"/>
                </a:solidFill>
              </a:endParaRPr>
            </a:p>
          </p:txBody>
        </p:sp>
        <p:sp>
          <p:nvSpPr>
            <p:cNvPr id="62" name="TextBox 61"/>
            <p:cNvSpPr txBox="1"/>
            <p:nvPr/>
          </p:nvSpPr>
          <p:spPr>
            <a:xfrm>
              <a:off x="8511183" y="2929909"/>
              <a:ext cx="1430467" cy="830997"/>
            </a:xfrm>
            <a:prstGeom prst="rect">
              <a:avLst/>
            </a:prstGeom>
            <a:noFill/>
          </p:spPr>
          <p:txBody>
            <a:bodyPr wrap="square" rtlCol="0">
              <a:spAutoFit/>
            </a:bodyPr>
            <a:lstStyle/>
            <a:p>
              <a:pPr algn="ctr"/>
              <a:r>
                <a:rPr lang="en-IN" sz="1600" dirty="0" smtClean="0">
                  <a:solidFill>
                    <a:schemeClr val="bg1"/>
                  </a:solidFill>
                </a:rPr>
                <a:t>of </a:t>
              </a:r>
            </a:p>
            <a:p>
              <a:pPr algn="ctr"/>
              <a:r>
                <a:rPr lang="en-IN" sz="1600" dirty="0" smtClean="0">
                  <a:solidFill>
                    <a:schemeClr val="bg1"/>
                  </a:solidFill>
                </a:rPr>
                <a:t>US Military Expenditure</a:t>
              </a:r>
              <a:endParaRPr lang="en-IN" sz="1600" dirty="0">
                <a:solidFill>
                  <a:schemeClr val="bg1"/>
                </a:solidFill>
              </a:endParaRPr>
            </a:p>
          </p:txBody>
        </p:sp>
      </p:grpSp>
    </p:spTree>
    <p:extLst>
      <p:ext uri="{BB962C8B-B14F-4D97-AF65-F5344CB8AC3E}">
        <p14:creationId xmlns:p14="http://schemas.microsoft.com/office/powerpoint/2010/main" val="61935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1925" t="2124" r="12685" b="4247"/>
          <a:stretch/>
        </p:blipFill>
        <p:spPr>
          <a:xfrm>
            <a:off x="6317802" y="93904"/>
            <a:ext cx="5859888" cy="6246254"/>
          </a:xfrm>
          <a:prstGeom prst="rect">
            <a:avLst/>
          </a:prstGeom>
        </p:spPr>
      </p:pic>
      <p:sp>
        <p:nvSpPr>
          <p:cNvPr id="2" name="Title 1"/>
          <p:cNvSpPr>
            <a:spLocks noGrp="1"/>
          </p:cNvSpPr>
          <p:nvPr>
            <p:ph type="title"/>
          </p:nvPr>
        </p:nvSpPr>
        <p:spPr>
          <a:xfrm>
            <a:off x="406400" y="160416"/>
            <a:ext cx="11353800" cy="511175"/>
          </a:xfrm>
        </p:spPr>
        <p:txBody>
          <a:bodyPr/>
          <a:lstStyle/>
          <a:p>
            <a:r>
              <a:rPr lang="en-IN" dirty="0" smtClean="0"/>
              <a:t>Why Marketing?</a:t>
            </a:r>
            <a:endParaRPr lang="en-IN" dirty="0"/>
          </a:p>
        </p:txBody>
      </p:sp>
      <p:sp>
        <p:nvSpPr>
          <p:cNvPr id="3" name="TextBox 2"/>
          <p:cNvSpPr txBox="1"/>
          <p:nvPr/>
        </p:nvSpPr>
        <p:spPr>
          <a:xfrm rot="20640000">
            <a:off x="7675910" y="1460832"/>
            <a:ext cx="3099518" cy="461665"/>
          </a:xfrm>
          <a:prstGeom prst="rect">
            <a:avLst/>
          </a:prstGeom>
          <a:noFill/>
        </p:spPr>
        <p:txBody>
          <a:bodyPr wrap="square" rtlCol="0">
            <a:spAutoFit/>
          </a:bodyPr>
          <a:lstStyle/>
          <a:p>
            <a:r>
              <a:rPr lang="en-IN" sz="2400" dirty="0" smtClean="0">
                <a:solidFill>
                  <a:srgbClr val="C00000"/>
                </a:solidFill>
              </a:rPr>
              <a:t>Brand Positioning</a:t>
            </a:r>
            <a:endParaRPr lang="en-IN" sz="2400" dirty="0">
              <a:solidFill>
                <a:srgbClr val="C00000"/>
              </a:solidFill>
            </a:endParaRPr>
          </a:p>
        </p:txBody>
      </p:sp>
      <p:sp>
        <p:nvSpPr>
          <p:cNvPr id="7" name="TextBox 6"/>
          <p:cNvSpPr txBox="1"/>
          <p:nvPr/>
        </p:nvSpPr>
        <p:spPr>
          <a:xfrm rot="20640000">
            <a:off x="7808048" y="1802025"/>
            <a:ext cx="3272310" cy="461665"/>
          </a:xfrm>
          <a:prstGeom prst="rect">
            <a:avLst/>
          </a:prstGeom>
          <a:noFill/>
        </p:spPr>
        <p:txBody>
          <a:bodyPr wrap="square" rtlCol="0">
            <a:spAutoFit/>
          </a:bodyPr>
          <a:lstStyle/>
          <a:p>
            <a:r>
              <a:rPr lang="en-IN" sz="2400" dirty="0" smtClean="0">
                <a:solidFill>
                  <a:srgbClr val="C00000"/>
                </a:solidFill>
              </a:rPr>
              <a:t>Creating awareness</a:t>
            </a:r>
            <a:endParaRPr lang="en-IN" sz="2400" dirty="0">
              <a:solidFill>
                <a:srgbClr val="C00000"/>
              </a:solidFill>
            </a:endParaRPr>
          </a:p>
        </p:txBody>
      </p:sp>
      <p:sp>
        <p:nvSpPr>
          <p:cNvPr id="8" name="TextBox 7"/>
          <p:cNvSpPr txBox="1"/>
          <p:nvPr/>
        </p:nvSpPr>
        <p:spPr>
          <a:xfrm rot="20640000">
            <a:off x="8114018" y="2554732"/>
            <a:ext cx="3313093" cy="461665"/>
          </a:xfrm>
          <a:prstGeom prst="rect">
            <a:avLst/>
          </a:prstGeom>
          <a:noFill/>
        </p:spPr>
        <p:txBody>
          <a:bodyPr wrap="square" rtlCol="0">
            <a:spAutoFit/>
          </a:bodyPr>
          <a:lstStyle/>
          <a:p>
            <a:r>
              <a:rPr lang="en-IN" sz="2400" dirty="0" smtClean="0">
                <a:solidFill>
                  <a:srgbClr val="C00000"/>
                </a:solidFill>
              </a:rPr>
              <a:t>Reward Customers</a:t>
            </a:r>
            <a:endParaRPr lang="en-IN" sz="2400" dirty="0">
              <a:solidFill>
                <a:srgbClr val="C00000"/>
              </a:solidFill>
            </a:endParaRPr>
          </a:p>
        </p:txBody>
      </p:sp>
      <p:sp>
        <p:nvSpPr>
          <p:cNvPr id="11" name="TextBox 10"/>
          <p:cNvSpPr txBox="1"/>
          <p:nvPr/>
        </p:nvSpPr>
        <p:spPr>
          <a:xfrm rot="20640000">
            <a:off x="7947759" y="2181532"/>
            <a:ext cx="3313093" cy="461665"/>
          </a:xfrm>
          <a:prstGeom prst="rect">
            <a:avLst/>
          </a:prstGeom>
          <a:noFill/>
        </p:spPr>
        <p:txBody>
          <a:bodyPr wrap="square" rtlCol="0">
            <a:spAutoFit/>
          </a:bodyPr>
          <a:lstStyle/>
          <a:p>
            <a:r>
              <a:rPr lang="en-IN" sz="2400" dirty="0" smtClean="0">
                <a:solidFill>
                  <a:srgbClr val="C00000"/>
                </a:solidFill>
              </a:rPr>
              <a:t>Acquire Customers</a:t>
            </a:r>
            <a:endParaRPr lang="en-IN" sz="2400" dirty="0">
              <a:solidFill>
                <a:srgbClr val="C00000"/>
              </a:solidFill>
            </a:endParaRPr>
          </a:p>
        </p:txBody>
      </p:sp>
      <p:sp>
        <p:nvSpPr>
          <p:cNvPr id="14" name="TextBox 13"/>
          <p:cNvSpPr txBox="1"/>
          <p:nvPr/>
        </p:nvSpPr>
        <p:spPr>
          <a:xfrm>
            <a:off x="1944355" y="979901"/>
            <a:ext cx="3219719" cy="830997"/>
          </a:xfrm>
          <a:prstGeom prst="rect">
            <a:avLst/>
          </a:prstGeom>
          <a:noFill/>
        </p:spPr>
        <p:txBody>
          <a:bodyPr wrap="square" rtlCol="0">
            <a:spAutoFit/>
          </a:bodyPr>
          <a:lstStyle/>
          <a:p>
            <a:r>
              <a:rPr lang="en-IN" sz="1600" dirty="0" smtClean="0"/>
              <a:t>Marketing Campaigns is used to establish or change the brand positioning of the company</a:t>
            </a:r>
            <a:endParaRPr lang="en-IN" sz="1600" dirty="0"/>
          </a:p>
        </p:txBody>
      </p:sp>
      <p:sp>
        <p:nvSpPr>
          <p:cNvPr id="22" name="TextBox 21"/>
          <p:cNvSpPr txBox="1"/>
          <p:nvPr/>
        </p:nvSpPr>
        <p:spPr>
          <a:xfrm>
            <a:off x="1944358" y="2049817"/>
            <a:ext cx="3219719" cy="584775"/>
          </a:xfrm>
          <a:prstGeom prst="rect">
            <a:avLst/>
          </a:prstGeom>
          <a:noFill/>
        </p:spPr>
        <p:txBody>
          <a:bodyPr wrap="square" rtlCol="0">
            <a:spAutoFit/>
          </a:bodyPr>
          <a:lstStyle/>
          <a:p>
            <a:r>
              <a:rPr lang="en-IN" sz="1600" dirty="0" smtClean="0"/>
              <a:t>Create awareness about products, new offers, location launches</a:t>
            </a:r>
            <a:endParaRPr lang="en-IN" sz="1600" dirty="0"/>
          </a:p>
        </p:txBody>
      </p:sp>
      <p:sp>
        <p:nvSpPr>
          <p:cNvPr id="23" name="TextBox 22"/>
          <p:cNvSpPr txBox="1"/>
          <p:nvPr/>
        </p:nvSpPr>
        <p:spPr>
          <a:xfrm>
            <a:off x="1944357" y="2864543"/>
            <a:ext cx="3219719" cy="830997"/>
          </a:xfrm>
          <a:prstGeom prst="rect">
            <a:avLst/>
          </a:prstGeom>
          <a:noFill/>
        </p:spPr>
        <p:txBody>
          <a:bodyPr wrap="square" rtlCol="0">
            <a:spAutoFit/>
          </a:bodyPr>
          <a:lstStyle/>
          <a:p>
            <a:r>
              <a:rPr lang="en-IN" sz="1600" dirty="0" smtClean="0"/>
              <a:t>Communicate with customers at a mass level to generate interest and give incentive to shop</a:t>
            </a:r>
          </a:p>
        </p:txBody>
      </p:sp>
      <p:sp>
        <p:nvSpPr>
          <p:cNvPr id="24" name="TextBox 23"/>
          <p:cNvSpPr txBox="1"/>
          <p:nvPr/>
        </p:nvSpPr>
        <p:spPr>
          <a:xfrm>
            <a:off x="1944356" y="4094410"/>
            <a:ext cx="3219719" cy="830997"/>
          </a:xfrm>
          <a:prstGeom prst="rect">
            <a:avLst/>
          </a:prstGeom>
          <a:noFill/>
        </p:spPr>
        <p:txBody>
          <a:bodyPr wrap="square" rtlCol="0">
            <a:spAutoFit/>
          </a:bodyPr>
          <a:lstStyle/>
          <a:p>
            <a:r>
              <a:rPr lang="en-IN" sz="1600" dirty="0" smtClean="0"/>
              <a:t>Reward and retain existing customers for engaging with the brand</a:t>
            </a:r>
          </a:p>
        </p:txBody>
      </p:sp>
      <p:cxnSp>
        <p:nvCxnSpPr>
          <p:cNvPr id="27" name="Elbow Connector 26"/>
          <p:cNvCxnSpPr>
            <a:stCxn id="3" idx="1"/>
            <a:endCxn id="14" idx="3"/>
          </p:cNvCxnSpPr>
          <p:nvPr/>
        </p:nvCxnSpPr>
        <p:spPr>
          <a:xfrm rot="10800000">
            <a:off x="5164075" y="1395400"/>
            <a:ext cx="2571871" cy="723436"/>
          </a:xfrm>
          <a:prstGeom prst="bentConnector3">
            <a:avLst>
              <a:gd name="adj1" fmla="val 50000"/>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7" idx="1"/>
            <a:endCxn id="22" idx="3"/>
          </p:cNvCxnSpPr>
          <p:nvPr/>
        </p:nvCxnSpPr>
        <p:spPr>
          <a:xfrm rot="10800000">
            <a:off x="5164078" y="2342205"/>
            <a:ext cx="2707353" cy="141638"/>
          </a:xfrm>
          <a:prstGeom prst="bentConnector3">
            <a:avLst>
              <a:gd name="adj1" fmla="val 50000"/>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1" idx="1"/>
            <a:endCxn id="23" idx="3"/>
          </p:cNvCxnSpPr>
          <p:nvPr/>
        </p:nvCxnSpPr>
        <p:spPr>
          <a:xfrm rot="10800000" flipV="1">
            <a:off x="5164077" y="2868970"/>
            <a:ext cx="2847855" cy="411071"/>
          </a:xfrm>
          <a:prstGeom prst="bentConnector3">
            <a:avLst>
              <a:gd name="adj1" fmla="val 53166"/>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1"/>
            <a:endCxn id="24" idx="3"/>
          </p:cNvCxnSpPr>
          <p:nvPr/>
        </p:nvCxnSpPr>
        <p:spPr>
          <a:xfrm rot="10800000" flipV="1">
            <a:off x="5164076" y="3242171"/>
            <a:ext cx="3014115" cy="1267738"/>
          </a:xfrm>
          <a:prstGeom prst="bentConnector3">
            <a:avLst>
              <a:gd name="adj1" fmla="val 50000"/>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2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1" grpId="0"/>
      <p:bldP spid="14"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2879" y="685039"/>
            <a:ext cx="12205962" cy="2985813"/>
            <a:chOff x="0" y="685039"/>
            <a:chExt cx="12191999" cy="2985813"/>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1"/>
            <a:stretch/>
          </p:blipFill>
          <p:spPr>
            <a:xfrm>
              <a:off x="0" y="685040"/>
              <a:ext cx="8887269" cy="2985440"/>
            </a:xfrm>
            <a:prstGeom prst="rect">
              <a:avLst/>
            </a:prstGeom>
          </p:spPr>
        </p:pic>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1"/>
            <a:stretch/>
          </p:blipFill>
          <p:spPr>
            <a:xfrm>
              <a:off x="8886422" y="685039"/>
              <a:ext cx="3305577" cy="298581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47015">
              <a:off x="7777951" y="1139943"/>
              <a:ext cx="3340135" cy="2197102"/>
            </a:xfrm>
            <a:prstGeom prst="rect">
              <a:avLst/>
            </a:prstGeom>
          </p:spPr>
        </p:pic>
      </p:grpSp>
      <p:sp>
        <p:nvSpPr>
          <p:cNvPr id="2" name="Title 1"/>
          <p:cNvSpPr>
            <a:spLocks noGrp="1"/>
          </p:cNvSpPr>
          <p:nvPr>
            <p:ph type="title"/>
          </p:nvPr>
        </p:nvSpPr>
        <p:spPr>
          <a:xfrm>
            <a:off x="303369" y="132158"/>
            <a:ext cx="11353800" cy="511175"/>
          </a:xfrm>
        </p:spPr>
        <p:txBody>
          <a:bodyPr/>
          <a:lstStyle/>
          <a:p>
            <a:r>
              <a:rPr lang="en-IN" dirty="0" smtClean="0"/>
              <a:t>Types of Campaigns</a:t>
            </a:r>
            <a:endParaRPr lang="en-IN" dirty="0"/>
          </a:p>
        </p:txBody>
      </p:sp>
      <p:sp>
        <p:nvSpPr>
          <p:cNvPr id="18" name="Rectangle 17"/>
          <p:cNvSpPr/>
          <p:nvPr/>
        </p:nvSpPr>
        <p:spPr>
          <a:xfrm>
            <a:off x="12879" y="3673683"/>
            <a:ext cx="12205962" cy="1053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p:cNvGrpSpPr/>
          <p:nvPr/>
        </p:nvGrpSpPr>
        <p:grpSpPr>
          <a:xfrm>
            <a:off x="-26854" y="677856"/>
            <a:ext cx="12205962" cy="2985813"/>
            <a:chOff x="0" y="685039"/>
            <a:chExt cx="12191999" cy="2985813"/>
          </a:xfrm>
        </p:grpSpPr>
        <p:pic>
          <p:nvPicPr>
            <p:cNvPr id="45" name="Picture 44"/>
            <p:cNvPicPr>
              <a:picLocks noChangeAspect="1"/>
            </p:cNvPicPr>
            <p:nvPr/>
          </p:nvPicPr>
          <p:blipFill rotWithShape="1">
            <a:blip r:embed="rId2" cstate="print">
              <a:grayscl/>
              <a:extLst>
                <a:ext uri="{28A0092B-C50C-407E-A947-70E740481C1C}">
                  <a14:useLocalDpi xmlns:a14="http://schemas.microsoft.com/office/drawing/2010/main" val="0"/>
                </a:ext>
              </a:extLst>
            </a:blip>
            <a:srcRect t="-1"/>
            <a:stretch/>
          </p:blipFill>
          <p:spPr>
            <a:xfrm>
              <a:off x="0" y="685040"/>
              <a:ext cx="8887269" cy="2985440"/>
            </a:xfrm>
            <a:prstGeom prst="rect">
              <a:avLst/>
            </a:prstGeom>
          </p:spPr>
        </p:pic>
        <p:pic>
          <p:nvPicPr>
            <p:cNvPr id="46" name="Picture 45"/>
            <p:cNvPicPr>
              <a:picLocks noChangeAspect="1"/>
            </p:cNvPicPr>
            <p:nvPr/>
          </p:nvPicPr>
          <p:blipFill rotWithShape="1">
            <a:blip r:embed="rId3" cstate="print">
              <a:grayscl/>
              <a:extLst>
                <a:ext uri="{28A0092B-C50C-407E-A947-70E740481C1C}">
                  <a14:useLocalDpi xmlns:a14="http://schemas.microsoft.com/office/drawing/2010/main" val="0"/>
                </a:ext>
              </a:extLst>
            </a:blip>
            <a:srcRect t="-1"/>
            <a:stretch/>
          </p:blipFill>
          <p:spPr>
            <a:xfrm>
              <a:off x="8886422" y="685039"/>
              <a:ext cx="3305577" cy="2985813"/>
            </a:xfrm>
            <a:prstGeom prst="rect">
              <a:avLst/>
            </a:prstGeom>
          </p:spPr>
        </p:pic>
        <p:pic>
          <p:nvPicPr>
            <p:cNvPr id="47" name="Picture 46"/>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rot="20847015">
              <a:off x="7777951" y="1139943"/>
              <a:ext cx="3340135" cy="2197102"/>
            </a:xfrm>
            <a:prstGeom prst="rect">
              <a:avLst/>
            </a:prstGeom>
          </p:spPr>
        </p:pic>
      </p:grpSp>
      <p:grpSp>
        <p:nvGrpSpPr>
          <p:cNvPr id="36" name="Group 35"/>
          <p:cNvGrpSpPr/>
          <p:nvPr/>
        </p:nvGrpSpPr>
        <p:grpSpPr>
          <a:xfrm>
            <a:off x="-1837" y="3774271"/>
            <a:ext cx="12193837" cy="2769790"/>
            <a:chOff x="-1837" y="3774271"/>
            <a:chExt cx="12193837" cy="2769790"/>
          </a:xfrm>
        </p:grpSpPr>
        <p:pic>
          <p:nvPicPr>
            <p:cNvPr id="5126" name="Picture 6" descr="https://static.fjcdn.com/comments/Hail+satin+_eed2175b3be7cbc6c0a458bc371c9471.jpg"/>
            <p:cNvPicPr>
              <a:picLocks noChangeAspect="1" noChangeArrowheads="1"/>
            </p:cNvPicPr>
            <p:nvPr/>
          </p:nvPicPr>
          <p:blipFill rotWithShape="1">
            <a:blip r:embed="rId5" cstate="print">
              <a:grayscl/>
              <a:extLst>
                <a:ext uri="{28A0092B-C50C-407E-A947-70E740481C1C}">
                  <a14:useLocalDpi xmlns:a14="http://schemas.microsoft.com/office/drawing/2010/main" val="0"/>
                </a:ext>
              </a:extLst>
            </a:blip>
            <a:srcRect/>
            <a:stretch/>
          </p:blipFill>
          <p:spPr bwMode="auto">
            <a:xfrm>
              <a:off x="-1837" y="3774271"/>
              <a:ext cx="9138255" cy="276979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yeomansmarketing.co.uk/wp-content/uploads/2013/07/Professional-Beauty-Personalised-Mail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957" y="3991586"/>
              <a:ext cx="5831312" cy="23782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f.tqn.com/y/dating/1/W/5/K/-/-/200284089-001.jpg"/>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a:stretch/>
          </p:blipFill>
          <p:spPr bwMode="auto">
            <a:xfrm flipH="1">
              <a:off x="6997788" y="3779070"/>
              <a:ext cx="5194212" cy="27580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andreaiseman.files.wordpress.com/2015/04/divine-square-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07429">
              <a:off x="5841200" y="4215514"/>
              <a:ext cx="2010255" cy="2010255"/>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9">
            <a:grayscl/>
            <a:extLst>
              <a:ext uri="{28A0092B-C50C-407E-A947-70E740481C1C}">
                <a14:useLocalDpi xmlns:a14="http://schemas.microsoft.com/office/drawing/2010/main" val="0"/>
              </a:ext>
            </a:extLst>
          </a:blip>
          <a:stretch>
            <a:fillRect/>
          </a:stretch>
        </p:blipFill>
        <p:spPr>
          <a:xfrm>
            <a:off x="-13949" y="3768271"/>
            <a:ext cx="12193057" cy="2773920"/>
          </a:xfrm>
          <a:prstGeom prst="rect">
            <a:avLst/>
          </a:prstGeom>
        </p:spPr>
      </p:pic>
      <p:sp>
        <p:nvSpPr>
          <p:cNvPr id="3" name="Oval 2"/>
          <p:cNvSpPr/>
          <p:nvPr/>
        </p:nvSpPr>
        <p:spPr>
          <a:xfrm>
            <a:off x="2756079" y="1167826"/>
            <a:ext cx="1440000" cy="1440000"/>
          </a:xfrm>
          <a:prstGeom prst="ellipse">
            <a:avLst/>
          </a:prstGeom>
          <a:solidFill>
            <a:srgbClr val="4472C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Television</a:t>
            </a:r>
            <a:endParaRPr lang="en-IN" dirty="0"/>
          </a:p>
        </p:txBody>
      </p:sp>
      <p:sp>
        <p:nvSpPr>
          <p:cNvPr id="27" name="Oval 26"/>
          <p:cNvSpPr/>
          <p:nvPr/>
        </p:nvSpPr>
        <p:spPr>
          <a:xfrm>
            <a:off x="4196079" y="1887826"/>
            <a:ext cx="1440000" cy="1440000"/>
          </a:xfrm>
          <a:prstGeom prst="ellipse">
            <a:avLst/>
          </a:prstGeom>
          <a:solidFill>
            <a:srgbClr val="8AC4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Radio</a:t>
            </a:r>
            <a:endParaRPr lang="en-IN" dirty="0"/>
          </a:p>
        </p:txBody>
      </p:sp>
      <p:sp>
        <p:nvSpPr>
          <p:cNvPr id="28" name="Oval 27"/>
          <p:cNvSpPr/>
          <p:nvPr/>
        </p:nvSpPr>
        <p:spPr>
          <a:xfrm>
            <a:off x="5704305" y="1302380"/>
            <a:ext cx="1440000" cy="1440000"/>
          </a:xfrm>
          <a:prstGeom prst="ellipse">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Billboards</a:t>
            </a:r>
            <a:endParaRPr lang="en-IN" dirty="0"/>
          </a:p>
        </p:txBody>
      </p:sp>
      <p:sp>
        <p:nvSpPr>
          <p:cNvPr id="30" name="Oval 29"/>
          <p:cNvSpPr/>
          <p:nvPr/>
        </p:nvSpPr>
        <p:spPr>
          <a:xfrm>
            <a:off x="7077275" y="1974530"/>
            <a:ext cx="1440000" cy="1440000"/>
          </a:xfrm>
          <a:prstGeom prst="ellipse">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Magazines</a:t>
            </a:r>
            <a:endParaRPr lang="en-IN" dirty="0"/>
          </a:p>
        </p:txBody>
      </p:sp>
      <p:sp>
        <p:nvSpPr>
          <p:cNvPr id="37" name="Oval 36"/>
          <p:cNvSpPr/>
          <p:nvPr/>
        </p:nvSpPr>
        <p:spPr>
          <a:xfrm>
            <a:off x="8536416" y="1189494"/>
            <a:ext cx="1440000" cy="1440000"/>
          </a:xfrm>
          <a:prstGeom prst="ellips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Internet</a:t>
            </a:r>
            <a:endParaRPr lang="en-IN" dirty="0"/>
          </a:p>
        </p:txBody>
      </p:sp>
      <p:sp>
        <p:nvSpPr>
          <p:cNvPr id="38" name="Rectangle 37"/>
          <p:cNvSpPr/>
          <p:nvPr/>
        </p:nvSpPr>
        <p:spPr>
          <a:xfrm>
            <a:off x="-115731" y="652119"/>
            <a:ext cx="12307731" cy="300339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2910916" y="4086680"/>
            <a:ext cx="1440000" cy="1440000"/>
          </a:xfrm>
          <a:prstGeom prst="ellipse">
            <a:avLst/>
          </a:prstGeom>
          <a:solidFill>
            <a:srgbClr val="4472C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Direct Mail</a:t>
            </a:r>
            <a:endParaRPr lang="en-IN" dirty="0"/>
          </a:p>
        </p:txBody>
      </p:sp>
      <p:sp>
        <p:nvSpPr>
          <p:cNvPr id="41" name="Oval 40"/>
          <p:cNvSpPr/>
          <p:nvPr/>
        </p:nvSpPr>
        <p:spPr>
          <a:xfrm>
            <a:off x="4350916" y="4806680"/>
            <a:ext cx="1440000" cy="1440000"/>
          </a:xfrm>
          <a:prstGeom prst="ellipse">
            <a:avLst/>
          </a:prstGeom>
          <a:solidFill>
            <a:srgbClr val="8AC4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E-Mail</a:t>
            </a:r>
            <a:endParaRPr lang="en-IN" dirty="0"/>
          </a:p>
        </p:txBody>
      </p:sp>
      <p:sp>
        <p:nvSpPr>
          <p:cNvPr id="42" name="Oval 41"/>
          <p:cNvSpPr/>
          <p:nvPr/>
        </p:nvSpPr>
        <p:spPr>
          <a:xfrm>
            <a:off x="5859142" y="4221234"/>
            <a:ext cx="1440000" cy="1440000"/>
          </a:xfrm>
          <a:prstGeom prst="ellipse">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Door to Door</a:t>
            </a:r>
            <a:endParaRPr lang="en-IN" dirty="0"/>
          </a:p>
        </p:txBody>
      </p:sp>
      <p:sp>
        <p:nvSpPr>
          <p:cNvPr id="43" name="Oval 42"/>
          <p:cNvSpPr/>
          <p:nvPr/>
        </p:nvSpPr>
        <p:spPr>
          <a:xfrm>
            <a:off x="7232112" y="4893384"/>
            <a:ext cx="1440000" cy="1440000"/>
          </a:xfrm>
          <a:prstGeom prst="ellipse">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IN" dirty="0" smtClean="0"/>
              <a:t>Exterior Location Based</a:t>
            </a:r>
            <a:endParaRPr lang="en-IN" dirty="0"/>
          </a:p>
        </p:txBody>
      </p:sp>
      <p:sp>
        <p:nvSpPr>
          <p:cNvPr id="39" name="TextBox 38"/>
          <p:cNvSpPr txBox="1"/>
          <p:nvPr/>
        </p:nvSpPr>
        <p:spPr>
          <a:xfrm>
            <a:off x="2558941" y="1462650"/>
            <a:ext cx="6049177"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t>Reaching to a Broader Audience</a:t>
            </a:r>
          </a:p>
          <a:p>
            <a:pPr marL="285750" indent="-285750">
              <a:buFont typeface="Arial" panose="020B0604020202020204" pitchFamily="34" charset="0"/>
              <a:buChar char="•"/>
            </a:pPr>
            <a:r>
              <a:rPr lang="en-IN" sz="2400" dirty="0" smtClean="0"/>
              <a:t>Establish Brand Positioning</a:t>
            </a:r>
          </a:p>
          <a:p>
            <a:pPr marL="285750" indent="-285750">
              <a:buFont typeface="Arial" panose="020B0604020202020204" pitchFamily="34" charset="0"/>
              <a:buChar char="•"/>
            </a:pPr>
            <a:r>
              <a:rPr lang="en-IN" sz="2400" dirty="0" smtClean="0"/>
              <a:t>Raising Customer Awareness</a:t>
            </a:r>
          </a:p>
          <a:p>
            <a:pPr marL="285750" indent="-285750">
              <a:buFont typeface="Arial" panose="020B0604020202020204" pitchFamily="34" charset="0"/>
              <a:buChar char="•"/>
            </a:pPr>
            <a:r>
              <a:rPr lang="en-IN" sz="2400" dirty="0" smtClean="0"/>
              <a:t>Acquiring new customers</a:t>
            </a:r>
          </a:p>
        </p:txBody>
      </p:sp>
      <p:sp>
        <p:nvSpPr>
          <p:cNvPr id="48" name="Rectangle 47"/>
          <p:cNvSpPr/>
          <p:nvPr/>
        </p:nvSpPr>
        <p:spPr>
          <a:xfrm>
            <a:off x="-3675" y="3770176"/>
            <a:ext cx="12193837" cy="277188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p:cNvSpPr txBox="1"/>
          <p:nvPr/>
        </p:nvSpPr>
        <p:spPr>
          <a:xfrm>
            <a:off x="4572001" y="4430265"/>
            <a:ext cx="4805364"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t>Reaching to a Targeted Audience</a:t>
            </a:r>
          </a:p>
          <a:p>
            <a:pPr marL="285750" indent="-285750">
              <a:buFont typeface="Arial" panose="020B0604020202020204" pitchFamily="34" charset="0"/>
              <a:buChar char="•"/>
            </a:pPr>
            <a:r>
              <a:rPr lang="en-IN" sz="2400" dirty="0" smtClean="0"/>
              <a:t>One to one messaging</a:t>
            </a:r>
          </a:p>
          <a:p>
            <a:pPr marL="285750" indent="-285750">
              <a:buFont typeface="Arial" panose="020B0604020202020204" pitchFamily="34" charset="0"/>
              <a:buChar char="•"/>
            </a:pPr>
            <a:r>
              <a:rPr lang="en-IN" sz="2400" dirty="0" smtClean="0"/>
              <a:t>Raising Customer Awareness</a:t>
            </a:r>
          </a:p>
          <a:p>
            <a:pPr marL="285750" indent="-285750">
              <a:buFont typeface="Arial" panose="020B0604020202020204" pitchFamily="34" charset="0"/>
              <a:buChar char="•"/>
            </a:pPr>
            <a:r>
              <a:rPr lang="en-IN" sz="2400" dirty="0" smtClean="0"/>
              <a:t>Rewarding customers</a:t>
            </a:r>
          </a:p>
        </p:txBody>
      </p:sp>
      <p:grpSp>
        <p:nvGrpSpPr>
          <p:cNvPr id="24" name="Group 23"/>
          <p:cNvGrpSpPr/>
          <p:nvPr/>
        </p:nvGrpSpPr>
        <p:grpSpPr>
          <a:xfrm>
            <a:off x="190827" y="720374"/>
            <a:ext cx="1757251" cy="2931110"/>
            <a:chOff x="303369" y="958053"/>
            <a:chExt cx="1757251" cy="2931110"/>
          </a:xfrm>
        </p:grpSpPr>
        <p:sp>
          <p:nvSpPr>
            <p:cNvPr id="17" name="TextBox 16"/>
            <p:cNvSpPr txBox="1"/>
            <p:nvPr/>
          </p:nvSpPr>
          <p:spPr>
            <a:xfrm>
              <a:off x="303369" y="1405505"/>
              <a:ext cx="1757251" cy="2123658"/>
            </a:xfrm>
            <a:prstGeom prst="rect">
              <a:avLst/>
            </a:prstGeom>
            <a:solidFill>
              <a:srgbClr val="000000">
                <a:alpha val="69804"/>
              </a:srgbClr>
            </a:solidFill>
          </p:spPr>
          <p:txBody>
            <a:bodyPr wrap="square" rtlCol="0">
              <a:spAutoFit/>
            </a:bodyPr>
            <a:lstStyle/>
            <a:p>
              <a:pPr algn="ctr"/>
              <a:r>
                <a:rPr lang="en-IN" sz="4400" b="1" dirty="0" smtClean="0">
                  <a:solidFill>
                    <a:schemeClr val="bg1"/>
                  </a:solidFill>
                </a:rPr>
                <a:t>Above the </a:t>
              </a:r>
            </a:p>
            <a:p>
              <a:pPr algn="ctr"/>
              <a:r>
                <a:rPr lang="en-IN" sz="4400" b="1" dirty="0" smtClean="0">
                  <a:solidFill>
                    <a:schemeClr val="bg1"/>
                  </a:solidFill>
                </a:rPr>
                <a:t>Line</a:t>
              </a:r>
              <a:endParaRPr lang="en-IN" sz="4400" b="1" dirty="0">
                <a:solidFill>
                  <a:schemeClr val="bg1"/>
                </a:solidFill>
              </a:endParaRPr>
            </a:p>
          </p:txBody>
        </p:sp>
        <p:cxnSp>
          <p:nvCxnSpPr>
            <p:cNvPr id="20" name="Straight Connector 19"/>
            <p:cNvCxnSpPr>
              <a:stCxn id="17" idx="0"/>
            </p:cNvCxnSpPr>
            <p:nvPr/>
          </p:nvCxnSpPr>
          <p:spPr>
            <a:xfrm flipV="1">
              <a:off x="1181995" y="958053"/>
              <a:ext cx="2861" cy="39600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7" idx="2"/>
            </p:cNvCxnSpPr>
            <p:nvPr/>
          </p:nvCxnSpPr>
          <p:spPr>
            <a:xfrm flipH="1">
              <a:off x="1181994" y="3529163"/>
              <a:ext cx="1" cy="36000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10234771" y="3749959"/>
            <a:ext cx="1757251" cy="2812320"/>
            <a:chOff x="10002949" y="3806231"/>
            <a:chExt cx="1757251" cy="2812320"/>
          </a:xfrm>
        </p:grpSpPr>
        <p:sp>
          <p:nvSpPr>
            <p:cNvPr id="21" name="TextBox 20"/>
            <p:cNvSpPr txBox="1"/>
            <p:nvPr/>
          </p:nvSpPr>
          <p:spPr>
            <a:xfrm>
              <a:off x="10002949" y="4134893"/>
              <a:ext cx="1757251" cy="2123658"/>
            </a:xfrm>
            <a:prstGeom prst="rect">
              <a:avLst/>
            </a:prstGeom>
            <a:solidFill>
              <a:srgbClr val="000000">
                <a:alpha val="69804"/>
              </a:srgbClr>
            </a:solidFill>
          </p:spPr>
          <p:txBody>
            <a:bodyPr wrap="square" rtlCol="0">
              <a:spAutoFit/>
            </a:bodyPr>
            <a:lstStyle/>
            <a:p>
              <a:pPr algn="ctr"/>
              <a:r>
                <a:rPr lang="en-IN" sz="4400" b="1" dirty="0" err="1" smtClean="0">
                  <a:solidFill>
                    <a:schemeClr val="bg1"/>
                  </a:solidFill>
                </a:rPr>
                <a:t>Belowthe</a:t>
              </a:r>
              <a:r>
                <a:rPr lang="en-IN" sz="4400" b="1" dirty="0" smtClean="0">
                  <a:solidFill>
                    <a:schemeClr val="bg1"/>
                  </a:solidFill>
                </a:rPr>
                <a:t> </a:t>
              </a:r>
            </a:p>
            <a:p>
              <a:pPr algn="ctr"/>
              <a:r>
                <a:rPr lang="en-IN" sz="4400" b="1" dirty="0" smtClean="0">
                  <a:solidFill>
                    <a:schemeClr val="bg1"/>
                  </a:solidFill>
                </a:rPr>
                <a:t>Line</a:t>
              </a:r>
              <a:endParaRPr lang="en-IN" sz="4400" b="1" dirty="0">
                <a:solidFill>
                  <a:schemeClr val="bg1"/>
                </a:solidFill>
              </a:endParaRPr>
            </a:p>
          </p:txBody>
        </p:sp>
        <p:cxnSp>
          <p:nvCxnSpPr>
            <p:cNvPr id="29" name="Straight Connector 28"/>
            <p:cNvCxnSpPr>
              <a:stCxn id="21" idx="0"/>
            </p:cNvCxnSpPr>
            <p:nvPr/>
          </p:nvCxnSpPr>
          <p:spPr>
            <a:xfrm flipH="1" flipV="1">
              <a:off x="10881574" y="3806231"/>
              <a:ext cx="1" cy="36000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1" idx="2"/>
            </p:cNvCxnSpPr>
            <p:nvPr/>
          </p:nvCxnSpPr>
          <p:spPr>
            <a:xfrm flipH="1">
              <a:off x="10881574" y="6258551"/>
              <a:ext cx="1" cy="36000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2814596" y="3322505"/>
            <a:ext cx="7090192" cy="646331"/>
          </a:xfrm>
          <a:prstGeom prst="rect">
            <a:avLst/>
          </a:prstGeom>
          <a:solidFill>
            <a:srgbClr val="000000">
              <a:alpha val="69804"/>
            </a:srgbClr>
          </a:solidFill>
        </p:spPr>
        <p:txBody>
          <a:bodyPr wrap="square" rtlCol="0">
            <a:spAutoFit/>
          </a:bodyPr>
          <a:lstStyle/>
          <a:p>
            <a:pPr algn="ctr"/>
            <a:r>
              <a:rPr lang="en-IN" sz="3600" b="1" dirty="0" smtClean="0">
                <a:solidFill>
                  <a:schemeClr val="bg1"/>
                </a:solidFill>
              </a:rPr>
              <a:t>Through the Line</a:t>
            </a:r>
            <a:endParaRPr lang="en-IN" sz="3600" b="1" dirty="0">
              <a:solidFill>
                <a:schemeClr val="bg1"/>
              </a:solidFill>
            </a:endParaRPr>
          </a:p>
        </p:txBody>
      </p:sp>
    </p:spTree>
    <p:extLst>
      <p:ext uri="{BB962C8B-B14F-4D97-AF65-F5344CB8AC3E}">
        <p14:creationId xmlns:p14="http://schemas.microsoft.com/office/powerpoint/2010/main" val="345537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xit" presetSubtype="32" fill="hold" grpId="1" nodeType="clickEffect">
                                  <p:stCondLst>
                                    <p:cond delay="0"/>
                                  </p:stCondLst>
                                  <p:childTnLst>
                                    <p:anim calcmode="lin" valueType="num">
                                      <p:cBhvr>
                                        <p:cTn id="46" dur="500"/>
                                        <p:tgtEl>
                                          <p:spTgt spid="3"/>
                                        </p:tgtEl>
                                        <p:attrNameLst>
                                          <p:attrName>ppt_w</p:attrName>
                                        </p:attrNameLst>
                                      </p:cBhvr>
                                      <p:tavLst>
                                        <p:tav tm="0">
                                          <p:val>
                                            <p:strVal val="ppt_w"/>
                                          </p:val>
                                        </p:tav>
                                        <p:tav tm="100000">
                                          <p:val>
                                            <p:fltVal val="0"/>
                                          </p:val>
                                        </p:tav>
                                      </p:tavLst>
                                    </p:anim>
                                    <p:anim calcmode="lin" valueType="num">
                                      <p:cBhvr>
                                        <p:cTn id="47" dur="500"/>
                                        <p:tgtEl>
                                          <p:spTgt spid="3"/>
                                        </p:tgtEl>
                                        <p:attrNameLst>
                                          <p:attrName>ppt_h</p:attrName>
                                        </p:attrNameLst>
                                      </p:cBhvr>
                                      <p:tavLst>
                                        <p:tav tm="0">
                                          <p:val>
                                            <p:strVal val="ppt_h"/>
                                          </p:val>
                                        </p:tav>
                                        <p:tav tm="100000">
                                          <p:val>
                                            <p:fltVal val="0"/>
                                          </p:val>
                                        </p:tav>
                                      </p:tavLst>
                                    </p:anim>
                                    <p:animEffect transition="out" filter="fade">
                                      <p:cBhvr>
                                        <p:cTn id="48" dur="500"/>
                                        <p:tgtEl>
                                          <p:spTgt spid="3"/>
                                        </p:tgtEl>
                                      </p:cBhvr>
                                    </p:animEffect>
                                    <p:set>
                                      <p:cBhvr>
                                        <p:cTn id="49" dur="1" fill="hold">
                                          <p:stCondLst>
                                            <p:cond delay="499"/>
                                          </p:stCondLst>
                                        </p:cTn>
                                        <p:tgtEl>
                                          <p:spTgt spid="3"/>
                                        </p:tgtEl>
                                        <p:attrNameLst>
                                          <p:attrName>style.visibility</p:attrName>
                                        </p:attrNameLst>
                                      </p:cBhvr>
                                      <p:to>
                                        <p:strVal val="hidden"/>
                                      </p:to>
                                    </p:set>
                                  </p:childTnLst>
                                </p:cTn>
                              </p:par>
                              <p:par>
                                <p:cTn id="50" presetID="53" presetClass="exit" presetSubtype="32" fill="hold" grpId="1" nodeType="withEffect">
                                  <p:stCondLst>
                                    <p:cond delay="0"/>
                                  </p:stCondLst>
                                  <p:childTnLst>
                                    <p:anim calcmode="lin" valueType="num">
                                      <p:cBhvr>
                                        <p:cTn id="51" dur="500"/>
                                        <p:tgtEl>
                                          <p:spTgt spid="27"/>
                                        </p:tgtEl>
                                        <p:attrNameLst>
                                          <p:attrName>ppt_w</p:attrName>
                                        </p:attrNameLst>
                                      </p:cBhvr>
                                      <p:tavLst>
                                        <p:tav tm="0">
                                          <p:val>
                                            <p:strVal val="ppt_w"/>
                                          </p:val>
                                        </p:tav>
                                        <p:tav tm="100000">
                                          <p:val>
                                            <p:fltVal val="0"/>
                                          </p:val>
                                        </p:tav>
                                      </p:tavLst>
                                    </p:anim>
                                    <p:anim calcmode="lin" valueType="num">
                                      <p:cBhvr>
                                        <p:cTn id="52" dur="500"/>
                                        <p:tgtEl>
                                          <p:spTgt spid="27"/>
                                        </p:tgtEl>
                                        <p:attrNameLst>
                                          <p:attrName>ppt_h</p:attrName>
                                        </p:attrNameLst>
                                      </p:cBhvr>
                                      <p:tavLst>
                                        <p:tav tm="0">
                                          <p:val>
                                            <p:strVal val="ppt_h"/>
                                          </p:val>
                                        </p:tav>
                                        <p:tav tm="100000">
                                          <p:val>
                                            <p:fltVal val="0"/>
                                          </p:val>
                                        </p:tav>
                                      </p:tavLst>
                                    </p:anim>
                                    <p:animEffect transition="out" filter="fade">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53" presetClass="exit" presetSubtype="32" fill="hold" grpId="1" nodeType="withEffect">
                                  <p:stCondLst>
                                    <p:cond delay="0"/>
                                  </p:stCondLst>
                                  <p:childTnLst>
                                    <p:anim calcmode="lin" valueType="num">
                                      <p:cBhvr>
                                        <p:cTn id="56" dur="500"/>
                                        <p:tgtEl>
                                          <p:spTgt spid="28"/>
                                        </p:tgtEl>
                                        <p:attrNameLst>
                                          <p:attrName>ppt_w</p:attrName>
                                        </p:attrNameLst>
                                      </p:cBhvr>
                                      <p:tavLst>
                                        <p:tav tm="0">
                                          <p:val>
                                            <p:strVal val="ppt_w"/>
                                          </p:val>
                                        </p:tav>
                                        <p:tav tm="100000">
                                          <p:val>
                                            <p:fltVal val="0"/>
                                          </p:val>
                                        </p:tav>
                                      </p:tavLst>
                                    </p:anim>
                                    <p:anim calcmode="lin" valueType="num">
                                      <p:cBhvr>
                                        <p:cTn id="57" dur="500"/>
                                        <p:tgtEl>
                                          <p:spTgt spid="28"/>
                                        </p:tgtEl>
                                        <p:attrNameLst>
                                          <p:attrName>ppt_h</p:attrName>
                                        </p:attrNameLst>
                                      </p:cBhvr>
                                      <p:tavLst>
                                        <p:tav tm="0">
                                          <p:val>
                                            <p:strVal val="ppt_h"/>
                                          </p:val>
                                        </p:tav>
                                        <p:tav tm="100000">
                                          <p:val>
                                            <p:fltVal val="0"/>
                                          </p:val>
                                        </p:tav>
                                      </p:tavLst>
                                    </p:anim>
                                    <p:animEffect transition="out" filter="fad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par>
                                <p:cTn id="60" presetID="53" presetClass="exit" presetSubtype="32" fill="hold" grpId="1" nodeType="withEffect">
                                  <p:stCondLst>
                                    <p:cond delay="0"/>
                                  </p:stCondLst>
                                  <p:childTnLst>
                                    <p:anim calcmode="lin" valueType="num">
                                      <p:cBhvr>
                                        <p:cTn id="61" dur="500"/>
                                        <p:tgtEl>
                                          <p:spTgt spid="30"/>
                                        </p:tgtEl>
                                        <p:attrNameLst>
                                          <p:attrName>ppt_w</p:attrName>
                                        </p:attrNameLst>
                                      </p:cBhvr>
                                      <p:tavLst>
                                        <p:tav tm="0">
                                          <p:val>
                                            <p:strVal val="ppt_w"/>
                                          </p:val>
                                        </p:tav>
                                        <p:tav tm="100000">
                                          <p:val>
                                            <p:fltVal val="0"/>
                                          </p:val>
                                        </p:tav>
                                      </p:tavLst>
                                    </p:anim>
                                    <p:anim calcmode="lin" valueType="num">
                                      <p:cBhvr>
                                        <p:cTn id="62" dur="500"/>
                                        <p:tgtEl>
                                          <p:spTgt spid="30"/>
                                        </p:tgtEl>
                                        <p:attrNameLst>
                                          <p:attrName>ppt_h</p:attrName>
                                        </p:attrNameLst>
                                      </p:cBhvr>
                                      <p:tavLst>
                                        <p:tav tm="0">
                                          <p:val>
                                            <p:strVal val="ppt_h"/>
                                          </p:val>
                                        </p:tav>
                                        <p:tav tm="100000">
                                          <p:val>
                                            <p:fltVal val="0"/>
                                          </p:val>
                                        </p:tav>
                                      </p:tavLst>
                                    </p:anim>
                                    <p:animEffect transition="out" filter="fade">
                                      <p:cBhvr>
                                        <p:cTn id="63" dur="500"/>
                                        <p:tgtEl>
                                          <p:spTgt spid="30"/>
                                        </p:tgtEl>
                                      </p:cBhvr>
                                    </p:animEffect>
                                    <p:set>
                                      <p:cBhvr>
                                        <p:cTn id="64" dur="1" fill="hold">
                                          <p:stCondLst>
                                            <p:cond delay="499"/>
                                          </p:stCondLst>
                                        </p:cTn>
                                        <p:tgtEl>
                                          <p:spTgt spid="30"/>
                                        </p:tgtEl>
                                        <p:attrNameLst>
                                          <p:attrName>style.visibility</p:attrName>
                                        </p:attrNameLst>
                                      </p:cBhvr>
                                      <p:to>
                                        <p:strVal val="hidden"/>
                                      </p:to>
                                    </p:set>
                                  </p:childTnLst>
                                </p:cTn>
                              </p:par>
                              <p:par>
                                <p:cTn id="65" presetID="53" presetClass="exit" presetSubtype="32" fill="hold" grpId="1" nodeType="withEffect">
                                  <p:stCondLst>
                                    <p:cond delay="0"/>
                                  </p:stCondLst>
                                  <p:childTnLst>
                                    <p:anim calcmode="lin" valueType="num">
                                      <p:cBhvr>
                                        <p:cTn id="66" dur="500"/>
                                        <p:tgtEl>
                                          <p:spTgt spid="37"/>
                                        </p:tgtEl>
                                        <p:attrNameLst>
                                          <p:attrName>ppt_w</p:attrName>
                                        </p:attrNameLst>
                                      </p:cBhvr>
                                      <p:tavLst>
                                        <p:tav tm="0">
                                          <p:val>
                                            <p:strVal val="ppt_w"/>
                                          </p:val>
                                        </p:tav>
                                        <p:tav tm="100000">
                                          <p:val>
                                            <p:fltVal val="0"/>
                                          </p:val>
                                        </p:tav>
                                      </p:tavLst>
                                    </p:anim>
                                    <p:anim calcmode="lin" valueType="num">
                                      <p:cBhvr>
                                        <p:cTn id="67" dur="500"/>
                                        <p:tgtEl>
                                          <p:spTgt spid="37"/>
                                        </p:tgtEl>
                                        <p:attrNameLst>
                                          <p:attrName>ppt_h</p:attrName>
                                        </p:attrNameLst>
                                      </p:cBhvr>
                                      <p:tavLst>
                                        <p:tav tm="0">
                                          <p:val>
                                            <p:strVal val="ppt_h"/>
                                          </p:val>
                                        </p:tav>
                                        <p:tav tm="100000">
                                          <p:val>
                                            <p:fltVal val="0"/>
                                          </p:val>
                                        </p:tav>
                                      </p:tavLst>
                                    </p:anim>
                                    <p:animEffect transition="out" filter="fade">
                                      <p:cBhvr>
                                        <p:cTn id="68" dur="500"/>
                                        <p:tgtEl>
                                          <p:spTgt spid="37"/>
                                        </p:tgtEl>
                                      </p:cBhvr>
                                    </p:animEffect>
                                    <p:set>
                                      <p:cBhvr>
                                        <p:cTn id="69" dur="1" fill="hold">
                                          <p:stCondLst>
                                            <p:cond delay="499"/>
                                          </p:stCondLst>
                                        </p:cTn>
                                        <p:tgtEl>
                                          <p:spTgt spid="3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xit" presetSubtype="32" fill="hold" grpId="1" nodeType="clickEffect">
                                  <p:stCondLst>
                                    <p:cond delay="0"/>
                                  </p:stCondLst>
                                  <p:childTnLst>
                                    <p:anim calcmode="lin" valueType="num">
                                      <p:cBhvr>
                                        <p:cTn id="116" dur="500"/>
                                        <p:tgtEl>
                                          <p:spTgt spid="40"/>
                                        </p:tgtEl>
                                        <p:attrNameLst>
                                          <p:attrName>ppt_w</p:attrName>
                                        </p:attrNameLst>
                                      </p:cBhvr>
                                      <p:tavLst>
                                        <p:tav tm="0">
                                          <p:val>
                                            <p:strVal val="ppt_w"/>
                                          </p:val>
                                        </p:tav>
                                        <p:tav tm="100000">
                                          <p:val>
                                            <p:fltVal val="0"/>
                                          </p:val>
                                        </p:tav>
                                      </p:tavLst>
                                    </p:anim>
                                    <p:anim calcmode="lin" valueType="num">
                                      <p:cBhvr>
                                        <p:cTn id="117" dur="500"/>
                                        <p:tgtEl>
                                          <p:spTgt spid="40"/>
                                        </p:tgtEl>
                                        <p:attrNameLst>
                                          <p:attrName>ppt_h</p:attrName>
                                        </p:attrNameLst>
                                      </p:cBhvr>
                                      <p:tavLst>
                                        <p:tav tm="0">
                                          <p:val>
                                            <p:strVal val="ppt_h"/>
                                          </p:val>
                                        </p:tav>
                                        <p:tav tm="100000">
                                          <p:val>
                                            <p:fltVal val="0"/>
                                          </p:val>
                                        </p:tav>
                                      </p:tavLst>
                                    </p:anim>
                                    <p:animEffect transition="out" filter="fade">
                                      <p:cBhvr>
                                        <p:cTn id="118" dur="500"/>
                                        <p:tgtEl>
                                          <p:spTgt spid="40"/>
                                        </p:tgtEl>
                                      </p:cBhvr>
                                    </p:animEffect>
                                    <p:set>
                                      <p:cBhvr>
                                        <p:cTn id="119" dur="1" fill="hold">
                                          <p:stCondLst>
                                            <p:cond delay="499"/>
                                          </p:stCondLst>
                                        </p:cTn>
                                        <p:tgtEl>
                                          <p:spTgt spid="40"/>
                                        </p:tgtEl>
                                        <p:attrNameLst>
                                          <p:attrName>style.visibility</p:attrName>
                                        </p:attrNameLst>
                                      </p:cBhvr>
                                      <p:to>
                                        <p:strVal val="hidden"/>
                                      </p:to>
                                    </p:set>
                                  </p:childTnLst>
                                </p:cTn>
                              </p:par>
                              <p:par>
                                <p:cTn id="120" presetID="53" presetClass="exit" presetSubtype="32" fill="hold" grpId="1" nodeType="withEffect">
                                  <p:stCondLst>
                                    <p:cond delay="0"/>
                                  </p:stCondLst>
                                  <p:childTnLst>
                                    <p:anim calcmode="lin" valueType="num">
                                      <p:cBhvr>
                                        <p:cTn id="121" dur="500"/>
                                        <p:tgtEl>
                                          <p:spTgt spid="41"/>
                                        </p:tgtEl>
                                        <p:attrNameLst>
                                          <p:attrName>ppt_w</p:attrName>
                                        </p:attrNameLst>
                                      </p:cBhvr>
                                      <p:tavLst>
                                        <p:tav tm="0">
                                          <p:val>
                                            <p:strVal val="ppt_w"/>
                                          </p:val>
                                        </p:tav>
                                        <p:tav tm="100000">
                                          <p:val>
                                            <p:fltVal val="0"/>
                                          </p:val>
                                        </p:tav>
                                      </p:tavLst>
                                    </p:anim>
                                    <p:anim calcmode="lin" valueType="num">
                                      <p:cBhvr>
                                        <p:cTn id="122" dur="500"/>
                                        <p:tgtEl>
                                          <p:spTgt spid="41"/>
                                        </p:tgtEl>
                                        <p:attrNameLst>
                                          <p:attrName>ppt_h</p:attrName>
                                        </p:attrNameLst>
                                      </p:cBhvr>
                                      <p:tavLst>
                                        <p:tav tm="0">
                                          <p:val>
                                            <p:strVal val="ppt_h"/>
                                          </p:val>
                                        </p:tav>
                                        <p:tav tm="100000">
                                          <p:val>
                                            <p:fltVal val="0"/>
                                          </p:val>
                                        </p:tav>
                                      </p:tavLst>
                                    </p:anim>
                                    <p:animEffect transition="out" filter="fade">
                                      <p:cBhvr>
                                        <p:cTn id="123" dur="500"/>
                                        <p:tgtEl>
                                          <p:spTgt spid="41"/>
                                        </p:tgtEl>
                                      </p:cBhvr>
                                    </p:animEffect>
                                    <p:set>
                                      <p:cBhvr>
                                        <p:cTn id="124" dur="1" fill="hold">
                                          <p:stCondLst>
                                            <p:cond delay="499"/>
                                          </p:stCondLst>
                                        </p:cTn>
                                        <p:tgtEl>
                                          <p:spTgt spid="41"/>
                                        </p:tgtEl>
                                        <p:attrNameLst>
                                          <p:attrName>style.visibility</p:attrName>
                                        </p:attrNameLst>
                                      </p:cBhvr>
                                      <p:to>
                                        <p:strVal val="hidden"/>
                                      </p:to>
                                    </p:set>
                                  </p:childTnLst>
                                </p:cTn>
                              </p:par>
                              <p:par>
                                <p:cTn id="125" presetID="53" presetClass="exit" presetSubtype="32" fill="hold" grpId="1" nodeType="withEffect">
                                  <p:stCondLst>
                                    <p:cond delay="0"/>
                                  </p:stCondLst>
                                  <p:childTnLst>
                                    <p:anim calcmode="lin" valueType="num">
                                      <p:cBhvr>
                                        <p:cTn id="126" dur="500"/>
                                        <p:tgtEl>
                                          <p:spTgt spid="42"/>
                                        </p:tgtEl>
                                        <p:attrNameLst>
                                          <p:attrName>ppt_w</p:attrName>
                                        </p:attrNameLst>
                                      </p:cBhvr>
                                      <p:tavLst>
                                        <p:tav tm="0">
                                          <p:val>
                                            <p:strVal val="ppt_w"/>
                                          </p:val>
                                        </p:tav>
                                        <p:tav tm="100000">
                                          <p:val>
                                            <p:fltVal val="0"/>
                                          </p:val>
                                        </p:tav>
                                      </p:tavLst>
                                    </p:anim>
                                    <p:anim calcmode="lin" valueType="num">
                                      <p:cBhvr>
                                        <p:cTn id="127" dur="500"/>
                                        <p:tgtEl>
                                          <p:spTgt spid="42"/>
                                        </p:tgtEl>
                                        <p:attrNameLst>
                                          <p:attrName>ppt_h</p:attrName>
                                        </p:attrNameLst>
                                      </p:cBhvr>
                                      <p:tavLst>
                                        <p:tav tm="0">
                                          <p:val>
                                            <p:strVal val="ppt_h"/>
                                          </p:val>
                                        </p:tav>
                                        <p:tav tm="100000">
                                          <p:val>
                                            <p:fltVal val="0"/>
                                          </p:val>
                                        </p:tav>
                                      </p:tavLst>
                                    </p:anim>
                                    <p:animEffect transition="out" filter="fade">
                                      <p:cBhvr>
                                        <p:cTn id="128" dur="500"/>
                                        <p:tgtEl>
                                          <p:spTgt spid="42"/>
                                        </p:tgtEl>
                                      </p:cBhvr>
                                    </p:animEffect>
                                    <p:set>
                                      <p:cBhvr>
                                        <p:cTn id="129" dur="1" fill="hold">
                                          <p:stCondLst>
                                            <p:cond delay="499"/>
                                          </p:stCondLst>
                                        </p:cTn>
                                        <p:tgtEl>
                                          <p:spTgt spid="42"/>
                                        </p:tgtEl>
                                        <p:attrNameLst>
                                          <p:attrName>style.visibility</p:attrName>
                                        </p:attrNameLst>
                                      </p:cBhvr>
                                      <p:to>
                                        <p:strVal val="hidden"/>
                                      </p:to>
                                    </p:set>
                                  </p:childTnLst>
                                </p:cTn>
                              </p:par>
                              <p:par>
                                <p:cTn id="130" presetID="53" presetClass="exit" presetSubtype="32" fill="hold" grpId="1" nodeType="withEffect">
                                  <p:stCondLst>
                                    <p:cond delay="0"/>
                                  </p:stCondLst>
                                  <p:childTnLst>
                                    <p:anim calcmode="lin" valueType="num">
                                      <p:cBhvr>
                                        <p:cTn id="131" dur="500"/>
                                        <p:tgtEl>
                                          <p:spTgt spid="43"/>
                                        </p:tgtEl>
                                        <p:attrNameLst>
                                          <p:attrName>ppt_w</p:attrName>
                                        </p:attrNameLst>
                                      </p:cBhvr>
                                      <p:tavLst>
                                        <p:tav tm="0">
                                          <p:val>
                                            <p:strVal val="ppt_w"/>
                                          </p:val>
                                        </p:tav>
                                        <p:tav tm="100000">
                                          <p:val>
                                            <p:fltVal val="0"/>
                                          </p:val>
                                        </p:tav>
                                      </p:tavLst>
                                    </p:anim>
                                    <p:anim calcmode="lin" valueType="num">
                                      <p:cBhvr>
                                        <p:cTn id="132" dur="500"/>
                                        <p:tgtEl>
                                          <p:spTgt spid="43"/>
                                        </p:tgtEl>
                                        <p:attrNameLst>
                                          <p:attrName>ppt_h</p:attrName>
                                        </p:attrNameLst>
                                      </p:cBhvr>
                                      <p:tavLst>
                                        <p:tav tm="0">
                                          <p:val>
                                            <p:strVal val="ppt_h"/>
                                          </p:val>
                                        </p:tav>
                                        <p:tav tm="100000">
                                          <p:val>
                                            <p:fltVal val="0"/>
                                          </p:val>
                                        </p:tav>
                                      </p:tavLst>
                                    </p:anim>
                                    <p:animEffect transition="out" filter="fade">
                                      <p:cBhvr>
                                        <p:cTn id="133" dur="500"/>
                                        <p:tgtEl>
                                          <p:spTgt spid="43"/>
                                        </p:tgtEl>
                                      </p:cBhvr>
                                    </p:animEffect>
                                    <p:set>
                                      <p:cBhvr>
                                        <p:cTn id="134" dur="1" fill="hold">
                                          <p:stCondLst>
                                            <p:cond delay="499"/>
                                          </p:stCondLst>
                                        </p:cTn>
                                        <p:tgtEl>
                                          <p:spTgt spid="43"/>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500"/>
                                        <p:tgtEl>
                                          <p:spTgt spid="4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9"/>
                                        </p:tgtEl>
                                        <p:attrNameLst>
                                          <p:attrName>style.visibility</p:attrName>
                                        </p:attrNameLst>
                                      </p:cBhvr>
                                      <p:to>
                                        <p:strVal val="visible"/>
                                      </p:to>
                                    </p:set>
                                    <p:animEffect transition="in" filter="fade">
                                      <p:cBhvr>
                                        <p:cTn id="142" dur="500"/>
                                        <p:tgtEl>
                                          <p:spTgt spid="49"/>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53"/>
                                        </p:tgtEl>
                                        <p:attrNameLst>
                                          <p:attrName>style.visibility</p:attrName>
                                        </p:attrNameLst>
                                      </p:cBhvr>
                                      <p:to>
                                        <p:strVal val="visible"/>
                                      </p:to>
                                    </p:set>
                                    <p:animEffect transition="in" filter="fade">
                                      <p:cBhvr>
                                        <p:cTn id="14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7" grpId="0" animBg="1"/>
      <p:bldP spid="27" grpId="1" animBg="1"/>
      <p:bldP spid="28" grpId="0" animBg="1"/>
      <p:bldP spid="28" grpId="1" animBg="1"/>
      <p:bldP spid="30" grpId="0" animBg="1"/>
      <p:bldP spid="30" grpId="1" animBg="1"/>
      <p:bldP spid="37" grpId="0" animBg="1"/>
      <p:bldP spid="37" grpId="1" animBg="1"/>
      <p:bldP spid="38" grpId="0" animBg="1"/>
      <p:bldP spid="40" grpId="0" animBg="1"/>
      <p:bldP spid="40" grpId="1" animBg="1"/>
      <p:bldP spid="41" grpId="0" animBg="1"/>
      <p:bldP spid="41" grpId="1" animBg="1"/>
      <p:bldP spid="42" grpId="0" animBg="1"/>
      <p:bldP spid="42" grpId="1" animBg="1"/>
      <p:bldP spid="43" grpId="0" animBg="1"/>
      <p:bldP spid="43" grpId="1" animBg="1"/>
      <p:bldP spid="39" grpId="0"/>
      <p:bldP spid="48" grpId="0" animBg="1"/>
      <p:bldP spid="49" grpId="0"/>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s3.amazonaws.com/uploads.knightlab.com/storymapjs/687004ccaac832bc1ca68020b33e0e77/countries-with-more-men-than-women/_images/India.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IN" dirty="0" smtClean="0">
                <a:solidFill>
                  <a:schemeClr val="bg1"/>
                </a:solidFill>
              </a:rPr>
              <a:t>Exercise 1</a:t>
            </a:r>
            <a:endParaRPr lang="en-IN" dirty="0">
              <a:solidFill>
                <a:schemeClr val="bg1"/>
              </a:solidFill>
            </a:endParaRPr>
          </a:p>
        </p:txBody>
      </p:sp>
      <p:sp>
        <p:nvSpPr>
          <p:cNvPr id="4" name="Rectangle 3"/>
          <p:cNvSpPr/>
          <p:nvPr/>
        </p:nvSpPr>
        <p:spPr>
          <a:xfrm>
            <a:off x="1287889" y="1352282"/>
            <a:ext cx="2794715" cy="2073499"/>
          </a:xfrm>
          <a:prstGeom prst="rect">
            <a:avLst/>
          </a:prstGeom>
          <a:solidFill>
            <a:srgbClr val="0031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Group 1</a:t>
            </a:r>
          </a:p>
          <a:p>
            <a:pPr algn="ctr"/>
            <a:endParaRPr lang="en-IN" sz="2400" b="1" dirty="0"/>
          </a:p>
          <a:p>
            <a:pPr algn="ctr"/>
            <a:r>
              <a:rPr lang="en-IN" sz="2400" b="1" dirty="0" smtClean="0"/>
              <a:t>Design a campaign to sell a Smartphone</a:t>
            </a:r>
            <a:endParaRPr lang="en-IN" sz="2400" b="1" dirty="0"/>
          </a:p>
        </p:txBody>
      </p:sp>
      <p:sp>
        <p:nvSpPr>
          <p:cNvPr id="6" name="Rectangle 5"/>
          <p:cNvSpPr/>
          <p:nvPr/>
        </p:nvSpPr>
        <p:spPr>
          <a:xfrm>
            <a:off x="4595613" y="1352282"/>
            <a:ext cx="2794715" cy="2073499"/>
          </a:xfrm>
          <a:prstGeom prst="rect">
            <a:avLst/>
          </a:prstGeom>
          <a:solidFill>
            <a:srgbClr val="00668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Group 2</a:t>
            </a:r>
          </a:p>
          <a:p>
            <a:pPr algn="ctr"/>
            <a:endParaRPr lang="en-IN" sz="2400" b="1" dirty="0" smtClean="0"/>
          </a:p>
          <a:p>
            <a:pPr algn="ctr"/>
            <a:r>
              <a:rPr lang="en-IN" sz="2400" b="1" dirty="0" smtClean="0"/>
              <a:t>Design </a:t>
            </a:r>
            <a:r>
              <a:rPr lang="en-IN" sz="2400" b="1" dirty="0"/>
              <a:t>a campaign to sell </a:t>
            </a:r>
            <a:endParaRPr lang="en-IN" sz="2400" b="1" dirty="0" smtClean="0"/>
          </a:p>
          <a:p>
            <a:pPr algn="ctr"/>
            <a:r>
              <a:rPr lang="en-IN" sz="2400" b="1" dirty="0" smtClean="0"/>
              <a:t>Life Insurance</a:t>
            </a:r>
            <a:endParaRPr lang="en-IN" sz="2400" b="1" dirty="0"/>
          </a:p>
          <a:p>
            <a:pPr algn="ctr"/>
            <a:endParaRPr lang="en-IN" sz="2400" b="1" dirty="0"/>
          </a:p>
        </p:txBody>
      </p:sp>
      <p:sp>
        <p:nvSpPr>
          <p:cNvPr id="7" name="Rectangle 6"/>
          <p:cNvSpPr/>
          <p:nvPr/>
        </p:nvSpPr>
        <p:spPr>
          <a:xfrm>
            <a:off x="7903337" y="1352281"/>
            <a:ext cx="2794715" cy="2073499"/>
          </a:xfrm>
          <a:prstGeom prst="rect">
            <a:avLst/>
          </a:prstGeom>
          <a:solidFill>
            <a:srgbClr val="009BD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Group 3</a:t>
            </a:r>
          </a:p>
          <a:p>
            <a:pPr algn="ctr"/>
            <a:endParaRPr lang="en-IN" sz="2400" b="1" dirty="0"/>
          </a:p>
          <a:p>
            <a:pPr algn="ctr"/>
            <a:r>
              <a:rPr lang="en-IN" sz="2400" b="1" dirty="0"/>
              <a:t>Design a campaign to sell a </a:t>
            </a:r>
            <a:endParaRPr lang="en-IN" sz="2400" b="1" dirty="0" smtClean="0"/>
          </a:p>
          <a:p>
            <a:pPr algn="ctr"/>
            <a:r>
              <a:rPr lang="en-IN" sz="2400" b="1" dirty="0" smtClean="0"/>
              <a:t>Personal Loan</a:t>
            </a:r>
            <a:endParaRPr lang="en-IN" sz="2400" b="1" dirty="0"/>
          </a:p>
          <a:p>
            <a:pPr algn="ctr"/>
            <a:endParaRPr lang="en-IN" sz="2400" b="1" dirty="0"/>
          </a:p>
        </p:txBody>
      </p:sp>
    </p:spTree>
    <p:extLst>
      <p:ext uri="{BB962C8B-B14F-4D97-AF65-F5344CB8AC3E}">
        <p14:creationId xmlns:p14="http://schemas.microsoft.com/office/powerpoint/2010/main" val="195779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tqn.com/y/dating/1/W/5/K/-/-/200284089-001.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862885" y="0"/>
            <a:ext cx="83291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45276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96591" y="294606"/>
            <a:ext cx="4334468" cy="5410712"/>
          </a:xfrm>
          <a:prstGeom prst="rect">
            <a:avLst/>
          </a:prstGeom>
          <a:noFill/>
        </p:spPr>
        <p:txBody>
          <a:bodyPr wrap="square" rtlCol="0">
            <a:spAutoFit/>
          </a:bodyPr>
          <a:lstStyle/>
          <a:p>
            <a:pPr>
              <a:lnSpc>
                <a:spcPct val="120000"/>
              </a:lnSpc>
            </a:pPr>
            <a:r>
              <a:rPr lang="en-IN" sz="7200" dirty="0" smtClean="0">
                <a:solidFill>
                  <a:schemeClr val="bg1"/>
                </a:solidFill>
              </a:rPr>
              <a:t>delight is born from real connect</a:t>
            </a:r>
            <a:endParaRPr lang="en-IN" sz="7200" dirty="0">
              <a:solidFill>
                <a:schemeClr val="bg1"/>
              </a:solidFill>
            </a:endParaRPr>
          </a:p>
        </p:txBody>
      </p:sp>
      <p:grpSp>
        <p:nvGrpSpPr>
          <p:cNvPr id="10" name="Group 9"/>
          <p:cNvGrpSpPr/>
          <p:nvPr/>
        </p:nvGrpSpPr>
        <p:grpSpPr>
          <a:xfrm>
            <a:off x="4801434" y="187047"/>
            <a:ext cx="1712891" cy="1620000"/>
            <a:chOff x="4405301" y="837127"/>
            <a:chExt cx="1712891" cy="1620000"/>
          </a:xfrm>
        </p:grpSpPr>
        <p:sp>
          <p:nvSpPr>
            <p:cNvPr id="7" name="Oval 6"/>
            <p:cNvSpPr/>
            <p:nvPr/>
          </p:nvSpPr>
          <p:spPr>
            <a:xfrm>
              <a:off x="4431059" y="837127"/>
              <a:ext cx="1620000" cy="1620000"/>
            </a:xfrm>
            <a:prstGeom prst="ellipse">
              <a:avLst/>
            </a:prstGeom>
            <a:solidFill>
              <a:srgbClr val="203864">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4405301" y="1421340"/>
              <a:ext cx="1712891" cy="369332"/>
            </a:xfrm>
            <a:prstGeom prst="rect">
              <a:avLst/>
            </a:prstGeom>
            <a:noFill/>
          </p:spPr>
          <p:txBody>
            <a:bodyPr wrap="square" rtlCol="0">
              <a:spAutoFit/>
            </a:bodyPr>
            <a:lstStyle/>
            <a:p>
              <a:r>
                <a:rPr lang="en-IN" dirty="0" smtClean="0">
                  <a:solidFill>
                    <a:schemeClr val="bg1"/>
                  </a:solidFill>
                </a:rPr>
                <a:t>communication</a:t>
              </a:r>
              <a:endParaRPr lang="en-IN" dirty="0">
                <a:solidFill>
                  <a:schemeClr val="bg1"/>
                </a:solidFill>
              </a:endParaRPr>
            </a:p>
          </p:txBody>
        </p:sp>
      </p:grpSp>
      <p:grpSp>
        <p:nvGrpSpPr>
          <p:cNvPr id="12" name="Group 11"/>
          <p:cNvGrpSpPr/>
          <p:nvPr/>
        </p:nvGrpSpPr>
        <p:grpSpPr>
          <a:xfrm>
            <a:off x="6519243" y="1222834"/>
            <a:ext cx="1687133" cy="1620000"/>
            <a:chOff x="4405301" y="837127"/>
            <a:chExt cx="1687133" cy="1620000"/>
          </a:xfrm>
        </p:grpSpPr>
        <p:sp>
          <p:nvSpPr>
            <p:cNvPr id="13" name="Oval 12"/>
            <p:cNvSpPr/>
            <p:nvPr/>
          </p:nvSpPr>
          <p:spPr>
            <a:xfrm>
              <a:off x="4431059" y="837127"/>
              <a:ext cx="1620000" cy="1620000"/>
            </a:xfrm>
            <a:prstGeom prst="ellipse">
              <a:avLst/>
            </a:prstGeom>
            <a:solidFill>
              <a:srgbClr val="8AC42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4405301" y="1421340"/>
              <a:ext cx="1687133" cy="369332"/>
            </a:xfrm>
            <a:prstGeom prst="rect">
              <a:avLst/>
            </a:prstGeom>
            <a:noFill/>
          </p:spPr>
          <p:txBody>
            <a:bodyPr wrap="square" rtlCol="0">
              <a:spAutoFit/>
            </a:bodyPr>
            <a:lstStyle/>
            <a:p>
              <a:pPr algn="ctr"/>
              <a:r>
                <a:rPr lang="en-IN" dirty="0" smtClean="0">
                  <a:solidFill>
                    <a:schemeClr val="bg1"/>
                  </a:solidFill>
                </a:rPr>
                <a:t>creative</a:t>
              </a:r>
              <a:endParaRPr lang="en-IN" dirty="0">
                <a:solidFill>
                  <a:schemeClr val="bg1"/>
                </a:solidFill>
              </a:endParaRPr>
            </a:p>
          </p:txBody>
        </p:sp>
      </p:grpSp>
      <p:grpSp>
        <p:nvGrpSpPr>
          <p:cNvPr id="15" name="Group 14"/>
          <p:cNvGrpSpPr/>
          <p:nvPr/>
        </p:nvGrpSpPr>
        <p:grpSpPr>
          <a:xfrm>
            <a:off x="4651216" y="2489577"/>
            <a:ext cx="1620000" cy="1620000"/>
            <a:chOff x="4431059" y="837127"/>
            <a:chExt cx="1620000" cy="1620000"/>
          </a:xfrm>
        </p:grpSpPr>
        <p:sp>
          <p:nvSpPr>
            <p:cNvPr id="16" name="Oval 15"/>
            <p:cNvSpPr/>
            <p:nvPr/>
          </p:nvSpPr>
          <p:spPr>
            <a:xfrm>
              <a:off x="4431059" y="837127"/>
              <a:ext cx="1620000" cy="1620000"/>
            </a:xfrm>
            <a:prstGeom prst="ellipse">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4622394" y="1462461"/>
              <a:ext cx="1237331" cy="369332"/>
            </a:xfrm>
            <a:prstGeom prst="rect">
              <a:avLst/>
            </a:prstGeom>
            <a:noFill/>
          </p:spPr>
          <p:txBody>
            <a:bodyPr wrap="square" rtlCol="0">
              <a:spAutoFit/>
            </a:bodyPr>
            <a:lstStyle/>
            <a:p>
              <a:pPr algn="ctr"/>
              <a:r>
                <a:rPr lang="en-IN" dirty="0" smtClean="0">
                  <a:solidFill>
                    <a:schemeClr val="bg1"/>
                  </a:solidFill>
                </a:rPr>
                <a:t>relevant</a:t>
              </a:r>
              <a:endParaRPr lang="en-IN" dirty="0">
                <a:solidFill>
                  <a:schemeClr val="bg1"/>
                </a:solidFill>
              </a:endParaRPr>
            </a:p>
          </p:txBody>
        </p:sp>
      </p:grpSp>
      <p:cxnSp>
        <p:nvCxnSpPr>
          <p:cNvPr id="18" name="Straight Connector 17"/>
          <p:cNvCxnSpPr>
            <a:stCxn id="7" idx="6"/>
            <a:endCxn id="13" idx="0"/>
          </p:cNvCxnSpPr>
          <p:nvPr/>
        </p:nvCxnSpPr>
        <p:spPr>
          <a:xfrm>
            <a:off x="6447192" y="997047"/>
            <a:ext cx="907809" cy="2257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6"/>
            <a:endCxn id="13" idx="4"/>
          </p:cNvCxnSpPr>
          <p:nvPr/>
        </p:nvCxnSpPr>
        <p:spPr>
          <a:xfrm flipV="1">
            <a:off x="6271216" y="2842834"/>
            <a:ext cx="1083785" cy="4567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 idx="4"/>
            <a:endCxn id="16" idx="0"/>
          </p:cNvCxnSpPr>
          <p:nvPr/>
        </p:nvCxnSpPr>
        <p:spPr>
          <a:xfrm flipH="1">
            <a:off x="5461216" y="1807047"/>
            <a:ext cx="175976" cy="68253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734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6207997"/>
            <a:ext cx="12192000" cy="650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p:nvGrpSpPr>
        <p:grpSpPr>
          <a:xfrm>
            <a:off x="1879135" y="352870"/>
            <a:ext cx="7563412" cy="6505130"/>
            <a:chOff x="937440" y="352871"/>
            <a:chExt cx="7563412" cy="6505130"/>
          </a:xfrm>
        </p:grpSpPr>
        <p:pic>
          <p:nvPicPr>
            <p:cNvPr id="4" name="Picture 3" descr="TATAiq%20office/4G%202nd%20round/NEW%20FILE/4G_5.jpg"/>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05751" y="352871"/>
              <a:ext cx="3185534" cy="6505130"/>
            </a:xfrm>
            <a:prstGeom prst="roundRect">
              <a:avLst>
                <a:gd name="adj" fmla="val 8594"/>
              </a:avLst>
            </a:prstGeom>
            <a:solidFill>
              <a:srgbClr val="FFFFFF">
                <a:shade val="85000"/>
              </a:srgbClr>
            </a:solidFill>
            <a:ln>
              <a:noFill/>
            </a:ln>
            <a:effectLst/>
          </p:spPr>
        </p:pic>
        <p:sp>
          <p:nvSpPr>
            <p:cNvPr id="6" name="TextBox 5"/>
            <p:cNvSpPr txBox="1"/>
            <p:nvPr/>
          </p:nvSpPr>
          <p:spPr>
            <a:xfrm rot="16200000">
              <a:off x="-1516996" y="3355183"/>
              <a:ext cx="5308982" cy="400110"/>
            </a:xfrm>
            <a:prstGeom prst="rect">
              <a:avLst/>
            </a:prstGeom>
            <a:noFill/>
          </p:spPr>
          <p:txBody>
            <a:bodyPr wrap="square" rtlCol="0">
              <a:spAutoFit/>
            </a:bodyPr>
            <a:lstStyle/>
            <a:p>
              <a:pPr algn="ctr"/>
              <a:r>
                <a:rPr lang="en-IN" sz="2000" dirty="0" smtClean="0">
                  <a:latin typeface="Century Gothic" panose="020B0502020202020204" pitchFamily="34" charset="0"/>
                </a:rPr>
                <a:t>Product based Campaign Creatives</a:t>
              </a:r>
              <a:endParaRPr lang="en-IN" sz="2000" dirty="0">
                <a:latin typeface="Century Gothic" panose="020B0502020202020204" pitchFamily="34" charset="0"/>
              </a:endParaRPr>
            </a:p>
          </p:txBody>
        </p:sp>
        <p:sp>
          <p:nvSpPr>
            <p:cNvPr id="7" name="TextBox 6"/>
            <p:cNvSpPr txBox="1"/>
            <p:nvPr/>
          </p:nvSpPr>
          <p:spPr>
            <a:xfrm rot="16200000">
              <a:off x="2775888" y="3354317"/>
              <a:ext cx="5773004" cy="400110"/>
            </a:xfrm>
            <a:prstGeom prst="rect">
              <a:avLst/>
            </a:prstGeom>
            <a:noFill/>
          </p:spPr>
          <p:txBody>
            <a:bodyPr wrap="square" rtlCol="0">
              <a:spAutoFit/>
            </a:bodyPr>
            <a:lstStyle/>
            <a:p>
              <a:pPr algn="ctr"/>
              <a:r>
                <a:rPr lang="en-IN" sz="2000" dirty="0" smtClean="0">
                  <a:latin typeface="Century Gothic" panose="020B0502020202020204" pitchFamily="34" charset="0"/>
                </a:rPr>
                <a:t>Engaging customers in festivities</a:t>
              </a:r>
              <a:endParaRPr lang="en-IN" sz="2000" dirty="0">
                <a:latin typeface="Century Gothic" panose="020B0502020202020204"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68038" y="378111"/>
              <a:ext cx="2432814" cy="6479889"/>
            </a:xfrm>
            <a:prstGeom prst="roundRect">
              <a:avLst>
                <a:gd name="adj" fmla="val 8594"/>
              </a:avLst>
            </a:prstGeom>
            <a:solidFill>
              <a:srgbClr val="FFFFFF">
                <a:shade val="85000"/>
              </a:srgbClr>
            </a:solidFill>
            <a:ln>
              <a:noFill/>
            </a:ln>
            <a:effectLst/>
          </p:spPr>
        </p:pic>
      </p:grpSp>
    </p:spTree>
    <p:extLst>
      <p:ext uri="{BB962C8B-B14F-4D97-AF65-F5344CB8AC3E}">
        <p14:creationId xmlns:p14="http://schemas.microsoft.com/office/powerpoint/2010/main" val="2325695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6445" b="191"/>
          <a:stretch/>
        </p:blipFill>
        <p:spPr>
          <a:xfrm>
            <a:off x="-1074" y="-1"/>
            <a:ext cx="12197368" cy="6858001"/>
          </a:xfrm>
          <a:prstGeom prst="rect">
            <a:avLst/>
          </a:prstGeom>
        </p:spPr>
      </p:pic>
      <p:grpSp>
        <p:nvGrpSpPr>
          <p:cNvPr id="13" name="Group 12"/>
          <p:cNvGrpSpPr/>
          <p:nvPr/>
        </p:nvGrpSpPr>
        <p:grpSpPr>
          <a:xfrm>
            <a:off x="4160951" y="313460"/>
            <a:ext cx="2129358" cy="2016000"/>
            <a:chOff x="312533" y="824249"/>
            <a:chExt cx="2129358" cy="2016000"/>
          </a:xfrm>
        </p:grpSpPr>
        <p:sp>
          <p:nvSpPr>
            <p:cNvPr id="6" name="Oval 5"/>
            <p:cNvSpPr/>
            <p:nvPr/>
          </p:nvSpPr>
          <p:spPr>
            <a:xfrm>
              <a:off x="369212" y="824249"/>
              <a:ext cx="2016000" cy="2016000"/>
            </a:xfrm>
            <a:prstGeom prst="ellips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12533" y="1355195"/>
              <a:ext cx="2129358" cy="954107"/>
            </a:xfrm>
            <a:prstGeom prst="rect">
              <a:avLst/>
            </a:prstGeom>
            <a:noFill/>
          </p:spPr>
          <p:txBody>
            <a:bodyPr wrap="square" rtlCol="0">
              <a:spAutoFit/>
            </a:bodyPr>
            <a:lstStyle/>
            <a:p>
              <a:pPr algn="ctr"/>
              <a:r>
                <a:rPr lang="en-IN" sz="2800" dirty="0" smtClean="0">
                  <a:solidFill>
                    <a:schemeClr val="bg1"/>
                  </a:solidFill>
                </a:rPr>
                <a:t>Campaign Design</a:t>
              </a:r>
              <a:endParaRPr lang="en-IN" sz="2800" dirty="0">
                <a:solidFill>
                  <a:schemeClr val="bg1"/>
                </a:solidFill>
              </a:endParaRPr>
            </a:p>
          </p:txBody>
        </p:sp>
      </p:grpSp>
      <p:sp>
        <p:nvSpPr>
          <p:cNvPr id="28" name="Oval 27"/>
          <p:cNvSpPr/>
          <p:nvPr/>
        </p:nvSpPr>
        <p:spPr>
          <a:xfrm>
            <a:off x="6561840" y="336960"/>
            <a:ext cx="3528000" cy="3528000"/>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6941712" y="1085298"/>
            <a:ext cx="3090930" cy="2031325"/>
          </a:xfrm>
          <a:prstGeom prst="rect">
            <a:avLst/>
          </a:prstGeom>
          <a:noFill/>
        </p:spPr>
        <p:txBody>
          <a:bodyPr wrap="square" rtlCol="0">
            <a:spAutoFit/>
          </a:bodyPr>
          <a:lstStyle/>
          <a:p>
            <a:r>
              <a:rPr lang="en-IN" dirty="0" smtClean="0">
                <a:solidFill>
                  <a:schemeClr val="bg1"/>
                </a:solidFill>
              </a:rPr>
              <a:t>Campaign Design is the structure of the campaign defining the objective of the campaign, how the campaign will be executed, and designing the creatives aligned to the message it needs to impart</a:t>
            </a:r>
            <a:endParaRPr lang="en-IN" dirty="0">
              <a:solidFill>
                <a:schemeClr val="bg1"/>
              </a:solidFill>
            </a:endParaRPr>
          </a:p>
        </p:txBody>
      </p:sp>
      <p:sp>
        <p:nvSpPr>
          <p:cNvPr id="9" name="Title 1"/>
          <p:cNvSpPr>
            <a:spLocks noGrp="1"/>
          </p:cNvSpPr>
          <p:nvPr>
            <p:ph type="title"/>
          </p:nvPr>
        </p:nvSpPr>
        <p:spPr>
          <a:xfrm>
            <a:off x="303369" y="132158"/>
            <a:ext cx="11353800" cy="511175"/>
          </a:xfrm>
        </p:spPr>
        <p:txBody>
          <a:bodyPr/>
          <a:lstStyle/>
          <a:p>
            <a:r>
              <a:rPr lang="en-IN" dirty="0" smtClean="0"/>
              <a:t>BTL Campaigns</a:t>
            </a:r>
            <a:endParaRPr lang="en-IN" dirty="0"/>
          </a:p>
        </p:txBody>
      </p:sp>
    </p:spTree>
    <p:extLst>
      <p:ext uri="{BB962C8B-B14F-4D97-AF65-F5344CB8AC3E}">
        <p14:creationId xmlns:p14="http://schemas.microsoft.com/office/powerpoint/2010/main" val="148686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r="6445" b="191"/>
          <a:stretch/>
        </p:blipFill>
        <p:spPr>
          <a:xfrm>
            <a:off x="-1074" y="-1"/>
            <a:ext cx="12197368" cy="6858001"/>
          </a:xfrm>
          <a:prstGeom prst="rect">
            <a:avLst/>
          </a:prstGeom>
        </p:spPr>
      </p:pic>
      <p:grpSp>
        <p:nvGrpSpPr>
          <p:cNvPr id="13" name="Group 12"/>
          <p:cNvGrpSpPr/>
          <p:nvPr/>
        </p:nvGrpSpPr>
        <p:grpSpPr>
          <a:xfrm>
            <a:off x="4160951" y="313460"/>
            <a:ext cx="2129358" cy="2016000"/>
            <a:chOff x="312533" y="824249"/>
            <a:chExt cx="2129358" cy="2016000"/>
          </a:xfrm>
        </p:grpSpPr>
        <p:sp>
          <p:nvSpPr>
            <p:cNvPr id="6" name="Oval 5"/>
            <p:cNvSpPr/>
            <p:nvPr/>
          </p:nvSpPr>
          <p:spPr>
            <a:xfrm>
              <a:off x="369212" y="824249"/>
              <a:ext cx="2016000" cy="2016000"/>
            </a:xfrm>
            <a:prstGeom prst="ellipse">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12533" y="1355195"/>
              <a:ext cx="2129358" cy="954107"/>
            </a:xfrm>
            <a:prstGeom prst="rect">
              <a:avLst/>
            </a:prstGeom>
            <a:noFill/>
          </p:spPr>
          <p:txBody>
            <a:bodyPr wrap="square" rtlCol="0">
              <a:spAutoFit/>
            </a:bodyPr>
            <a:lstStyle/>
            <a:p>
              <a:pPr algn="ctr"/>
              <a:r>
                <a:rPr lang="en-IN" sz="2800" dirty="0" smtClean="0">
                  <a:solidFill>
                    <a:schemeClr val="bg1"/>
                  </a:solidFill>
                </a:rPr>
                <a:t>Campaign Design</a:t>
              </a:r>
              <a:endParaRPr lang="en-IN" sz="2800" dirty="0">
                <a:solidFill>
                  <a:schemeClr val="bg1"/>
                </a:solidFill>
              </a:endParaRPr>
            </a:p>
          </p:txBody>
        </p:sp>
      </p:grpSp>
      <p:grpSp>
        <p:nvGrpSpPr>
          <p:cNvPr id="9" name="Group 8"/>
          <p:cNvGrpSpPr/>
          <p:nvPr/>
        </p:nvGrpSpPr>
        <p:grpSpPr>
          <a:xfrm>
            <a:off x="4085158" y="2484411"/>
            <a:ext cx="2448000" cy="2448000"/>
            <a:chOff x="3232606" y="3596793"/>
            <a:chExt cx="2448000" cy="2448000"/>
          </a:xfrm>
        </p:grpSpPr>
        <p:sp>
          <p:nvSpPr>
            <p:cNvPr id="10" name="Oval 9"/>
            <p:cNvSpPr/>
            <p:nvPr/>
          </p:nvSpPr>
          <p:spPr>
            <a:xfrm>
              <a:off x="3232606" y="3596793"/>
              <a:ext cx="2448000" cy="2448000"/>
            </a:xfrm>
            <a:prstGeom prst="ellipse">
              <a:avLst/>
            </a:prstGeom>
            <a:solidFill>
              <a:srgbClr val="8AC4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3391927" y="4343739"/>
              <a:ext cx="2129358" cy="954107"/>
            </a:xfrm>
            <a:prstGeom prst="rect">
              <a:avLst/>
            </a:prstGeom>
            <a:noFill/>
          </p:spPr>
          <p:txBody>
            <a:bodyPr wrap="square" rtlCol="0">
              <a:spAutoFit/>
            </a:bodyPr>
            <a:lstStyle/>
            <a:p>
              <a:pPr algn="ctr"/>
              <a:r>
                <a:rPr lang="en-IN" sz="2800" dirty="0" smtClean="0">
                  <a:solidFill>
                    <a:schemeClr val="bg1"/>
                  </a:solidFill>
                </a:rPr>
                <a:t>Relevant Offers</a:t>
              </a:r>
              <a:endParaRPr lang="en-IN" sz="2800" dirty="0">
                <a:solidFill>
                  <a:schemeClr val="bg1"/>
                </a:solidFill>
              </a:endParaRPr>
            </a:p>
          </p:txBody>
        </p:sp>
      </p:grpSp>
      <p:sp>
        <p:nvSpPr>
          <p:cNvPr id="21" name="Oval 20"/>
          <p:cNvSpPr/>
          <p:nvPr/>
        </p:nvSpPr>
        <p:spPr>
          <a:xfrm>
            <a:off x="6503831" y="313460"/>
            <a:ext cx="3528000" cy="3528000"/>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6803359" y="1338796"/>
            <a:ext cx="3090930" cy="1477328"/>
          </a:xfrm>
          <a:prstGeom prst="rect">
            <a:avLst/>
          </a:prstGeom>
          <a:noFill/>
        </p:spPr>
        <p:txBody>
          <a:bodyPr wrap="square" rtlCol="0">
            <a:spAutoFit/>
          </a:bodyPr>
          <a:lstStyle/>
          <a:p>
            <a:r>
              <a:rPr lang="en-IN" dirty="0" smtClean="0">
                <a:solidFill>
                  <a:schemeClr val="bg1"/>
                </a:solidFill>
              </a:rPr>
              <a:t>Relevancy is an important part of offer design where the right audience is given the right offer. This is the fundamental step towards personalization</a:t>
            </a:r>
            <a:endParaRPr lang="en-IN" dirty="0">
              <a:solidFill>
                <a:schemeClr val="bg1"/>
              </a:solidFill>
            </a:endParaRPr>
          </a:p>
        </p:txBody>
      </p:sp>
      <p:sp>
        <p:nvSpPr>
          <p:cNvPr id="11" name="Title 1"/>
          <p:cNvSpPr>
            <a:spLocks noGrp="1"/>
          </p:cNvSpPr>
          <p:nvPr>
            <p:ph type="title"/>
          </p:nvPr>
        </p:nvSpPr>
        <p:spPr>
          <a:xfrm>
            <a:off x="303369" y="132158"/>
            <a:ext cx="11353800" cy="511175"/>
          </a:xfrm>
        </p:spPr>
        <p:txBody>
          <a:bodyPr/>
          <a:lstStyle/>
          <a:p>
            <a:r>
              <a:rPr lang="en-IN" dirty="0" smtClean="0"/>
              <a:t>BTL Campaigns</a:t>
            </a:r>
            <a:endParaRPr lang="en-IN" dirty="0"/>
          </a:p>
        </p:txBody>
      </p:sp>
    </p:spTree>
    <p:extLst>
      <p:ext uri="{BB962C8B-B14F-4D97-AF65-F5344CB8AC3E}">
        <p14:creationId xmlns:p14="http://schemas.microsoft.com/office/powerpoint/2010/main" val="3497161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5263</TotalTime>
  <Words>517</Words>
  <Application>Microsoft Office PowerPoint</Application>
  <PresentationFormat>Widescreen</PresentationFormat>
  <Paragraphs>107</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Leelawadee UI</vt:lpstr>
      <vt:lpstr>Office Theme</vt:lpstr>
      <vt:lpstr>Campaign Overview</vt:lpstr>
      <vt:lpstr>Marketing 101</vt:lpstr>
      <vt:lpstr>Why Marketing?</vt:lpstr>
      <vt:lpstr>Types of Campaigns</vt:lpstr>
      <vt:lpstr>Exercise 1</vt:lpstr>
      <vt:lpstr>PowerPoint Presentation</vt:lpstr>
      <vt:lpstr>PowerPoint Presentation</vt:lpstr>
      <vt:lpstr>BTL Campaigns</vt:lpstr>
      <vt:lpstr>BTL Campaigns</vt:lpstr>
      <vt:lpstr>BTL Campaigns</vt:lpstr>
      <vt:lpstr>BTL Campaigns</vt:lpstr>
      <vt:lpstr>Exercise 2</vt:lpstr>
      <vt:lpstr>Exercise 2</vt:lpstr>
      <vt:lpstr>Exercise 2</vt:lpstr>
      <vt:lpstr>Campaigns – Connecting with the customer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Sayani Nag</dc:creator>
  <cp:lastModifiedBy>Sayani Nag</cp:lastModifiedBy>
  <cp:revision>65</cp:revision>
  <dcterms:created xsi:type="dcterms:W3CDTF">2016-07-11T19:01:26Z</dcterms:created>
  <dcterms:modified xsi:type="dcterms:W3CDTF">2016-07-27T11:59:40Z</dcterms:modified>
</cp:coreProperties>
</file>